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359" r:id="rId2"/>
    <p:sldId id="360" r:id="rId3"/>
    <p:sldId id="273" r:id="rId4"/>
    <p:sldId id="321" r:id="rId5"/>
    <p:sldId id="316" r:id="rId6"/>
    <p:sldId id="317" r:id="rId7"/>
    <p:sldId id="322" r:id="rId8"/>
    <p:sldId id="324" r:id="rId9"/>
    <p:sldId id="327" r:id="rId10"/>
    <p:sldId id="325" r:id="rId11"/>
    <p:sldId id="328" r:id="rId12"/>
    <p:sldId id="329" r:id="rId13"/>
    <p:sldId id="332" r:id="rId14"/>
    <p:sldId id="337" r:id="rId15"/>
    <p:sldId id="348" r:id="rId16"/>
    <p:sldId id="335" r:id="rId17"/>
    <p:sldId id="338" r:id="rId18"/>
    <p:sldId id="341" r:id="rId19"/>
    <p:sldId id="312" r:id="rId20"/>
    <p:sldId id="340" r:id="rId21"/>
    <p:sldId id="361" r:id="rId22"/>
    <p:sldId id="342" r:id="rId23"/>
    <p:sldId id="344" r:id="rId24"/>
    <p:sldId id="345" r:id="rId25"/>
    <p:sldId id="349" r:id="rId26"/>
    <p:sldId id="288" r:id="rId27"/>
    <p:sldId id="290" r:id="rId28"/>
    <p:sldId id="350" r:id="rId29"/>
    <p:sldId id="351" r:id="rId30"/>
    <p:sldId id="352" r:id="rId31"/>
    <p:sldId id="353" r:id="rId32"/>
    <p:sldId id="355" r:id="rId33"/>
    <p:sldId id="358" r:id="rId34"/>
    <p:sldId id="357" r:id="rId35"/>
    <p:sldId id="356" r:id="rId36"/>
    <p:sldId id="36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9DC3E6"/>
    <a:srgbClr val="FFE699"/>
    <a:srgbClr val="FFCD4A"/>
    <a:srgbClr val="F2DB68"/>
    <a:srgbClr val="F7F0DA"/>
    <a:srgbClr val="E6E6E6"/>
    <a:srgbClr val="70AD47"/>
    <a:srgbClr val="5B9BD5"/>
    <a:srgbClr val="43A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109;&#50976;&#49457;\Desktop\&#49436;&#44221;%20&#49552;&#51061;&#48516;&#4459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109;&#50976;&#49457;\Desktop\&#49436;&#44221;%20&#49552;&#51061;&#48516;&#4459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총 비용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Sheet1!$G$2:$G$31</c:f>
              <c:numCache>
                <c:formatCode>General</c:formatCode>
                <c:ptCount val="30"/>
                <c:pt idx="0">
                  <c:v>12330000</c:v>
                </c:pt>
                <c:pt idx="1">
                  <c:v>12370000</c:v>
                </c:pt>
                <c:pt idx="2">
                  <c:v>12410000</c:v>
                </c:pt>
                <c:pt idx="3">
                  <c:v>12450000</c:v>
                </c:pt>
                <c:pt idx="4">
                  <c:v>12490000</c:v>
                </c:pt>
                <c:pt idx="5">
                  <c:v>12530000</c:v>
                </c:pt>
                <c:pt idx="6">
                  <c:v>12570000</c:v>
                </c:pt>
                <c:pt idx="7">
                  <c:v>12610000</c:v>
                </c:pt>
                <c:pt idx="8">
                  <c:v>12650000</c:v>
                </c:pt>
                <c:pt idx="9">
                  <c:v>12690000</c:v>
                </c:pt>
                <c:pt idx="10">
                  <c:v>12730000</c:v>
                </c:pt>
                <c:pt idx="11">
                  <c:v>12770000</c:v>
                </c:pt>
                <c:pt idx="12">
                  <c:v>12810000</c:v>
                </c:pt>
                <c:pt idx="13">
                  <c:v>12850000</c:v>
                </c:pt>
                <c:pt idx="14">
                  <c:v>12890000</c:v>
                </c:pt>
                <c:pt idx="15">
                  <c:v>12930000</c:v>
                </c:pt>
                <c:pt idx="16">
                  <c:v>12970000</c:v>
                </c:pt>
                <c:pt idx="17">
                  <c:v>13010000</c:v>
                </c:pt>
                <c:pt idx="18">
                  <c:v>13050000</c:v>
                </c:pt>
                <c:pt idx="19">
                  <c:v>13090000</c:v>
                </c:pt>
                <c:pt idx="20">
                  <c:v>13130000</c:v>
                </c:pt>
                <c:pt idx="21">
                  <c:v>13170000</c:v>
                </c:pt>
                <c:pt idx="22">
                  <c:v>13210000</c:v>
                </c:pt>
                <c:pt idx="23">
                  <c:v>13250000</c:v>
                </c:pt>
                <c:pt idx="24">
                  <c:v>13290000</c:v>
                </c:pt>
                <c:pt idx="25">
                  <c:v>13330000</c:v>
                </c:pt>
                <c:pt idx="26">
                  <c:v>13370000</c:v>
                </c:pt>
                <c:pt idx="27">
                  <c:v>13410000</c:v>
                </c:pt>
                <c:pt idx="28">
                  <c:v>13450000</c:v>
                </c:pt>
                <c:pt idx="29">
                  <c:v>13490000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BB-401B-8D8B-447FC59BE653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총 매출액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Sheet1!$H$2:$H$31</c:f>
              <c:numCache>
                <c:formatCode>General</c:formatCode>
                <c:ptCount val="30"/>
                <c:pt idx="0">
                  <c:v>3600000</c:v>
                </c:pt>
                <c:pt idx="1">
                  <c:v>4675000</c:v>
                </c:pt>
                <c:pt idx="2">
                  <c:v>5750000</c:v>
                </c:pt>
                <c:pt idx="3">
                  <c:v>6825000</c:v>
                </c:pt>
                <c:pt idx="4">
                  <c:v>7900000</c:v>
                </c:pt>
                <c:pt idx="5">
                  <c:v>8975000</c:v>
                </c:pt>
                <c:pt idx="6">
                  <c:v>10050000</c:v>
                </c:pt>
                <c:pt idx="7">
                  <c:v>11125000</c:v>
                </c:pt>
                <c:pt idx="8">
                  <c:v>12200000</c:v>
                </c:pt>
                <c:pt idx="9">
                  <c:v>13275000</c:v>
                </c:pt>
                <c:pt idx="10">
                  <c:v>14350000</c:v>
                </c:pt>
                <c:pt idx="11">
                  <c:v>15425000</c:v>
                </c:pt>
                <c:pt idx="12">
                  <c:v>16500000</c:v>
                </c:pt>
                <c:pt idx="13">
                  <c:v>17575000</c:v>
                </c:pt>
                <c:pt idx="14">
                  <c:v>18650000</c:v>
                </c:pt>
                <c:pt idx="15">
                  <c:v>19725000</c:v>
                </c:pt>
                <c:pt idx="16">
                  <c:v>20800000</c:v>
                </c:pt>
                <c:pt idx="17">
                  <c:v>21875000</c:v>
                </c:pt>
                <c:pt idx="18">
                  <c:v>22950000</c:v>
                </c:pt>
                <c:pt idx="19">
                  <c:v>24025000</c:v>
                </c:pt>
                <c:pt idx="20">
                  <c:v>25100000</c:v>
                </c:pt>
                <c:pt idx="21">
                  <c:v>26175000</c:v>
                </c:pt>
                <c:pt idx="22">
                  <c:v>27250000</c:v>
                </c:pt>
                <c:pt idx="23">
                  <c:v>28325000</c:v>
                </c:pt>
                <c:pt idx="24">
                  <c:v>29400000</c:v>
                </c:pt>
                <c:pt idx="25">
                  <c:v>30475000</c:v>
                </c:pt>
                <c:pt idx="26">
                  <c:v>31550000</c:v>
                </c:pt>
                <c:pt idx="27">
                  <c:v>32625000</c:v>
                </c:pt>
                <c:pt idx="28">
                  <c:v>33700000</c:v>
                </c:pt>
                <c:pt idx="29">
                  <c:v>34775000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CBB-401B-8D8B-447FC59BE653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순수익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Sheet1!$I$2:$I$31</c:f>
              <c:numCache>
                <c:formatCode>General</c:formatCode>
                <c:ptCount val="30"/>
                <c:pt idx="0">
                  <c:v>-8730000</c:v>
                </c:pt>
                <c:pt idx="1">
                  <c:v>-7695000</c:v>
                </c:pt>
                <c:pt idx="2">
                  <c:v>-6660000</c:v>
                </c:pt>
                <c:pt idx="3">
                  <c:v>-5625000</c:v>
                </c:pt>
                <c:pt idx="4">
                  <c:v>-4590000</c:v>
                </c:pt>
                <c:pt idx="5">
                  <c:v>-3555000</c:v>
                </c:pt>
                <c:pt idx="6">
                  <c:v>-2520000</c:v>
                </c:pt>
                <c:pt idx="7">
                  <c:v>-1485000</c:v>
                </c:pt>
                <c:pt idx="8">
                  <c:v>-450000</c:v>
                </c:pt>
                <c:pt idx="9">
                  <c:v>585000</c:v>
                </c:pt>
                <c:pt idx="10">
                  <c:v>1620000</c:v>
                </c:pt>
                <c:pt idx="11">
                  <c:v>2655000</c:v>
                </c:pt>
                <c:pt idx="12">
                  <c:v>3690000</c:v>
                </c:pt>
                <c:pt idx="13">
                  <c:v>4725000</c:v>
                </c:pt>
                <c:pt idx="14">
                  <c:v>5760000</c:v>
                </c:pt>
                <c:pt idx="15">
                  <c:v>6795000</c:v>
                </c:pt>
                <c:pt idx="16">
                  <c:v>7830000</c:v>
                </c:pt>
                <c:pt idx="17">
                  <c:v>8865000</c:v>
                </c:pt>
                <c:pt idx="18">
                  <c:v>9900000</c:v>
                </c:pt>
                <c:pt idx="19">
                  <c:v>10935000</c:v>
                </c:pt>
                <c:pt idx="20">
                  <c:v>11970000</c:v>
                </c:pt>
                <c:pt idx="21">
                  <c:v>13005000</c:v>
                </c:pt>
                <c:pt idx="22">
                  <c:v>14040000</c:v>
                </c:pt>
                <c:pt idx="23">
                  <c:v>15075000</c:v>
                </c:pt>
                <c:pt idx="24">
                  <c:v>16110000</c:v>
                </c:pt>
                <c:pt idx="25">
                  <c:v>17145000</c:v>
                </c:pt>
                <c:pt idx="26">
                  <c:v>18180000</c:v>
                </c:pt>
                <c:pt idx="27">
                  <c:v>19215000</c:v>
                </c:pt>
                <c:pt idx="28">
                  <c:v>20250000</c:v>
                </c:pt>
                <c:pt idx="29">
                  <c:v>21285000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CBB-401B-8D8B-447FC59BE6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0925711"/>
        <c:axId val="1093941311"/>
      </c:lineChart>
      <c:catAx>
        <c:axId val="85092571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3941311"/>
        <c:crosses val="autoZero"/>
        <c:auto val="1"/>
        <c:lblAlgn val="ctr"/>
        <c:lblOffset val="100"/>
        <c:noMultiLvlLbl val="0"/>
      </c:catAx>
      <c:valAx>
        <c:axId val="109394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50925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Sheet1!$Y$1</c:f>
              <c:strCache>
                <c:ptCount val="1"/>
                <c:pt idx="0">
                  <c:v>누적 순수익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Sheet1!$X$2:$X$7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Sheet1!$Y$2:$Y$7</c:f>
              <c:numCache>
                <c:formatCode>General</c:formatCode>
                <c:ptCount val="6"/>
                <c:pt idx="0">
                  <c:v>-8730000</c:v>
                </c:pt>
                <c:pt idx="1">
                  <c:v>-36855000</c:v>
                </c:pt>
                <c:pt idx="2">
                  <c:v>-36450000</c:v>
                </c:pt>
                <c:pt idx="3">
                  <c:v>1215000</c:v>
                </c:pt>
                <c:pt idx="4">
                  <c:v>76140000</c:v>
                </c:pt>
                <c:pt idx="5">
                  <c:v>188325000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44-464B-A539-7137A0E2C3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3677231"/>
        <c:axId val="1111871775"/>
      </c:lineChart>
      <c:catAx>
        <c:axId val="1093677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11871775"/>
        <c:crosses val="autoZero"/>
        <c:auto val="1"/>
        <c:lblAlgn val="ctr"/>
        <c:lblOffset val="100"/>
        <c:noMultiLvlLbl val="0"/>
      </c:catAx>
      <c:valAx>
        <c:axId val="1111871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3677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2C009-CEFB-4D9D-BBA9-141C57AF2AD8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D9C3A-114E-4C3F-B9E5-CAA0D9E47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31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15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4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9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16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9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281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50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2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9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4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89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37.jpe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1.png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E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화제의 빵집! 뚜레쥬르 본사 '라뜰리에 뚜레쥬르'를 샅샅이 파헤쳐봤다">
            <a:extLst>
              <a:ext uri="{FF2B5EF4-FFF2-40B4-BE49-F238E27FC236}">
                <a16:creationId xmlns:a16="http://schemas.microsoft.com/office/drawing/2014/main" id="{E27C680A-8EDF-4650-84D0-731B23611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DC0D589-1B82-4927-ABDD-1ECB9DB561D8}"/>
              </a:ext>
            </a:extLst>
          </p:cNvPr>
          <p:cNvSpPr/>
          <p:nvPr/>
        </p:nvSpPr>
        <p:spPr>
          <a:xfrm>
            <a:off x="0" y="-3329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E5FCA46-65BC-4283-8D8F-62C3C7BC2628}"/>
              </a:ext>
            </a:extLst>
          </p:cNvPr>
          <p:cNvGrpSpPr/>
          <p:nvPr/>
        </p:nvGrpSpPr>
        <p:grpSpPr>
          <a:xfrm>
            <a:off x="2897906" y="1778084"/>
            <a:ext cx="6429418" cy="3295174"/>
            <a:chOff x="304757" y="789214"/>
            <a:chExt cx="11589900" cy="5940000"/>
          </a:xfrm>
        </p:grpSpPr>
        <p:sp>
          <p:nvSpPr>
            <p:cNvPr id="21" name="자유형 8">
              <a:extLst>
                <a:ext uri="{FF2B5EF4-FFF2-40B4-BE49-F238E27FC236}">
                  <a16:creationId xmlns:a16="http://schemas.microsoft.com/office/drawing/2014/main" id="{A34A5162-D1D4-4507-BE45-3C6D80FCFA4A}"/>
                </a:ext>
              </a:extLst>
            </p:cNvPr>
            <p:cNvSpPr/>
            <p:nvPr/>
          </p:nvSpPr>
          <p:spPr>
            <a:xfrm>
              <a:off x="533400" y="914400"/>
              <a:ext cx="11125200" cy="5705475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solidFill>
              <a:srgbClr val="F7F0DA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자유형 3">
              <a:extLst>
                <a:ext uri="{FF2B5EF4-FFF2-40B4-BE49-F238E27FC236}">
                  <a16:creationId xmlns:a16="http://schemas.microsoft.com/office/drawing/2014/main" id="{C3691424-029D-4941-98EE-6B130062497F}"/>
                </a:ext>
              </a:extLst>
            </p:cNvPr>
            <p:cNvSpPr/>
            <p:nvPr/>
          </p:nvSpPr>
          <p:spPr>
            <a:xfrm>
              <a:off x="11631192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noFill/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4">
              <a:extLst>
                <a:ext uri="{FF2B5EF4-FFF2-40B4-BE49-F238E27FC236}">
                  <a16:creationId xmlns:a16="http://schemas.microsoft.com/office/drawing/2014/main" id="{C698322C-AA9A-4215-8B7F-B895BAA6A11A}"/>
                </a:ext>
              </a:extLst>
            </p:cNvPr>
            <p:cNvSpPr/>
            <p:nvPr/>
          </p:nvSpPr>
          <p:spPr>
            <a:xfrm>
              <a:off x="304757" y="919987"/>
              <a:ext cx="11556000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noFill/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5">
              <a:extLst>
                <a:ext uri="{FF2B5EF4-FFF2-40B4-BE49-F238E27FC236}">
                  <a16:creationId xmlns:a16="http://schemas.microsoft.com/office/drawing/2014/main" id="{FD7D775E-646C-4A0A-8D2B-212B1ABEA727}"/>
                </a:ext>
              </a:extLst>
            </p:cNvPr>
            <p:cNvSpPr/>
            <p:nvPr/>
          </p:nvSpPr>
          <p:spPr>
            <a:xfrm>
              <a:off x="374657" y="6560939"/>
              <a:ext cx="11520000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noFill/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6">
              <a:extLst>
                <a:ext uri="{FF2B5EF4-FFF2-40B4-BE49-F238E27FC236}">
                  <a16:creationId xmlns:a16="http://schemas.microsoft.com/office/drawing/2014/main" id="{83B86612-D5CD-47DD-A7CB-CDFA38E96AE8}"/>
                </a:ext>
              </a:extLst>
            </p:cNvPr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noFill/>
            <a:ln w="762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3B3876-E96B-460F-803C-865E6CD23ADA}"/>
              </a:ext>
            </a:extLst>
          </p:cNvPr>
          <p:cNvSpPr/>
          <p:nvPr/>
        </p:nvSpPr>
        <p:spPr>
          <a:xfrm>
            <a:off x="3517836" y="4166005"/>
            <a:ext cx="518920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5C38"/>
                </a:solidFill>
              </a:rPr>
              <a:t>뚜레쥬르</a:t>
            </a:r>
            <a:endParaRPr lang="en-US" altLang="ko-KR" sz="1600" b="1" dirty="0">
              <a:solidFill>
                <a:srgbClr val="005C38"/>
              </a:solidFill>
            </a:endParaRPr>
          </a:p>
        </p:txBody>
      </p:sp>
      <p:sp>
        <p:nvSpPr>
          <p:cNvPr id="27" name="모서리가 둥근 직사각형 58">
            <a:extLst>
              <a:ext uri="{FF2B5EF4-FFF2-40B4-BE49-F238E27FC236}">
                <a16:creationId xmlns:a16="http://schemas.microsoft.com/office/drawing/2014/main" id="{B1A4516F-4C49-4487-9180-53A2F38D54CD}"/>
              </a:ext>
            </a:extLst>
          </p:cNvPr>
          <p:cNvSpPr/>
          <p:nvPr/>
        </p:nvSpPr>
        <p:spPr>
          <a:xfrm rot="1800000">
            <a:off x="9444241" y="1193949"/>
            <a:ext cx="3600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모서리가 둥근 직사각형 59">
            <a:extLst>
              <a:ext uri="{FF2B5EF4-FFF2-40B4-BE49-F238E27FC236}">
                <a16:creationId xmlns:a16="http://schemas.microsoft.com/office/drawing/2014/main" id="{13C261C3-3B8C-4B04-A72E-C5EDE5D5F73F}"/>
              </a:ext>
            </a:extLst>
          </p:cNvPr>
          <p:cNvSpPr/>
          <p:nvPr/>
        </p:nvSpPr>
        <p:spPr>
          <a:xfrm rot="3600000">
            <a:off x="9562360" y="1404422"/>
            <a:ext cx="36000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모서리가 둥근 직사각형 60">
            <a:extLst>
              <a:ext uri="{FF2B5EF4-FFF2-40B4-BE49-F238E27FC236}">
                <a16:creationId xmlns:a16="http://schemas.microsoft.com/office/drawing/2014/main" id="{3ECB04E9-3CE0-4F63-8CE4-4FEA80C3A807}"/>
              </a:ext>
            </a:extLst>
          </p:cNvPr>
          <p:cNvSpPr/>
          <p:nvPr/>
        </p:nvSpPr>
        <p:spPr>
          <a:xfrm>
            <a:off x="9208171" y="1208486"/>
            <a:ext cx="36000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1913689-4351-4D2F-B73E-A7ECA40072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705" y="3389393"/>
            <a:ext cx="4728596" cy="653194"/>
          </a:xfrm>
          <a:prstGeom prst="rect">
            <a:avLst/>
          </a:prstGeom>
        </p:spPr>
      </p:pic>
      <p:sp>
        <p:nvSpPr>
          <p:cNvPr id="31" name="Freeform 80">
            <a:extLst>
              <a:ext uri="{FF2B5EF4-FFF2-40B4-BE49-F238E27FC236}">
                <a16:creationId xmlns:a16="http://schemas.microsoft.com/office/drawing/2014/main" id="{A9D2CD5F-8878-4007-823F-A2F41F2C4A48}"/>
              </a:ext>
            </a:extLst>
          </p:cNvPr>
          <p:cNvSpPr>
            <a:spLocks/>
          </p:cNvSpPr>
          <p:nvPr/>
        </p:nvSpPr>
        <p:spPr bwMode="auto">
          <a:xfrm>
            <a:off x="5115743" y="2637732"/>
            <a:ext cx="2228032" cy="476367"/>
          </a:xfrm>
          <a:custGeom>
            <a:avLst/>
            <a:gdLst>
              <a:gd name="T0" fmla="*/ 3780 w 32303"/>
              <a:gd name="T1" fmla="*/ 8265 h 8429"/>
              <a:gd name="T2" fmla="*/ 1677 w 32303"/>
              <a:gd name="T3" fmla="*/ 8421 h 8429"/>
              <a:gd name="T4" fmla="*/ 3797 w 32303"/>
              <a:gd name="T5" fmla="*/ 8375 h 8429"/>
              <a:gd name="T6" fmla="*/ 5618 w 32303"/>
              <a:gd name="T7" fmla="*/ 8372 h 8429"/>
              <a:gd name="T8" fmla="*/ 13404 w 32303"/>
              <a:gd name="T9" fmla="*/ 8139 h 8429"/>
              <a:gd name="T10" fmla="*/ 15633 w 32303"/>
              <a:gd name="T11" fmla="*/ 8033 h 8429"/>
              <a:gd name="T12" fmla="*/ 15995 w 32303"/>
              <a:gd name="T13" fmla="*/ 7964 h 8429"/>
              <a:gd name="T14" fmla="*/ 20243 w 32303"/>
              <a:gd name="T15" fmla="*/ 7366 h 8429"/>
              <a:gd name="T16" fmla="*/ 22879 w 32303"/>
              <a:gd name="T17" fmla="*/ 7120 h 8429"/>
              <a:gd name="T18" fmla="*/ 23215 w 32303"/>
              <a:gd name="T19" fmla="*/ 6837 h 8429"/>
              <a:gd name="T20" fmla="*/ 21646 w 32303"/>
              <a:gd name="T21" fmla="*/ 6656 h 8429"/>
              <a:gd name="T22" fmla="*/ 18005 w 32303"/>
              <a:gd name="T23" fmla="*/ 6812 h 8429"/>
              <a:gd name="T24" fmla="*/ 20783 w 32303"/>
              <a:gd name="T25" fmla="*/ 6300 h 8429"/>
              <a:gd name="T26" fmla="*/ 24423 w 32303"/>
              <a:gd name="T27" fmla="*/ 5872 h 8429"/>
              <a:gd name="T28" fmla="*/ 24754 w 32303"/>
              <a:gd name="T29" fmla="*/ 5835 h 8429"/>
              <a:gd name="T30" fmla="*/ 22963 w 32303"/>
              <a:gd name="T31" fmla="*/ 5932 h 8429"/>
              <a:gd name="T32" fmla="*/ 24745 w 32303"/>
              <a:gd name="T33" fmla="*/ 5756 h 8429"/>
              <a:gd name="T34" fmla="*/ 27739 w 32303"/>
              <a:gd name="T35" fmla="*/ 5504 h 8429"/>
              <a:gd name="T36" fmla="*/ 27362 w 32303"/>
              <a:gd name="T37" fmla="*/ 5433 h 8429"/>
              <a:gd name="T38" fmla="*/ 28102 w 32303"/>
              <a:gd name="T39" fmla="*/ 5305 h 8429"/>
              <a:gd name="T40" fmla="*/ 28285 w 32303"/>
              <a:gd name="T41" fmla="*/ 5280 h 8429"/>
              <a:gd name="T42" fmla="*/ 28397 w 32303"/>
              <a:gd name="T43" fmla="*/ 5227 h 8429"/>
              <a:gd name="T44" fmla="*/ 29515 w 32303"/>
              <a:gd name="T45" fmla="*/ 5166 h 8429"/>
              <a:gd name="T46" fmla="*/ 25391 w 32303"/>
              <a:gd name="T47" fmla="*/ 5168 h 8429"/>
              <a:gd name="T48" fmla="*/ 26220 w 32303"/>
              <a:gd name="T49" fmla="*/ 5129 h 8429"/>
              <a:gd name="T50" fmla="*/ 26712 w 32303"/>
              <a:gd name="T51" fmla="*/ 5056 h 8429"/>
              <a:gd name="T52" fmla="*/ 27483 w 32303"/>
              <a:gd name="T53" fmla="*/ 5011 h 8429"/>
              <a:gd name="T54" fmla="*/ 30470 w 32303"/>
              <a:gd name="T55" fmla="*/ 5007 h 8429"/>
              <a:gd name="T56" fmla="*/ 31177 w 32303"/>
              <a:gd name="T57" fmla="*/ 4973 h 8429"/>
              <a:gd name="T58" fmla="*/ 27044 w 32303"/>
              <a:gd name="T59" fmla="*/ 4816 h 8429"/>
              <a:gd name="T60" fmla="*/ 26720 w 32303"/>
              <a:gd name="T61" fmla="*/ 4715 h 8429"/>
              <a:gd name="T62" fmla="*/ 27517 w 32303"/>
              <a:gd name="T63" fmla="*/ 4684 h 8429"/>
              <a:gd name="T64" fmla="*/ 28411 w 32303"/>
              <a:gd name="T65" fmla="*/ 4536 h 8429"/>
              <a:gd name="T66" fmla="*/ 29220 w 32303"/>
              <a:gd name="T67" fmla="*/ 4012 h 8429"/>
              <a:gd name="T68" fmla="*/ 28234 w 32303"/>
              <a:gd name="T69" fmla="*/ 3343 h 8429"/>
              <a:gd name="T70" fmla="*/ 28745 w 32303"/>
              <a:gd name="T71" fmla="*/ 3108 h 8429"/>
              <a:gd name="T72" fmla="*/ 28274 w 32303"/>
              <a:gd name="T73" fmla="*/ 2953 h 8429"/>
              <a:gd name="T74" fmla="*/ 26856 w 32303"/>
              <a:gd name="T75" fmla="*/ 2318 h 8429"/>
              <a:gd name="T76" fmla="*/ 26052 w 32303"/>
              <a:gd name="T77" fmla="*/ 2018 h 8429"/>
              <a:gd name="T78" fmla="*/ 26952 w 32303"/>
              <a:gd name="T79" fmla="*/ 1578 h 8429"/>
              <a:gd name="T80" fmla="*/ 26676 w 32303"/>
              <a:gd name="T81" fmla="*/ 918 h 8429"/>
              <a:gd name="T82" fmla="*/ 24473 w 32303"/>
              <a:gd name="T83" fmla="*/ 704 h 8429"/>
              <a:gd name="T84" fmla="*/ 24453 w 32303"/>
              <a:gd name="T85" fmla="*/ 200 h 8429"/>
              <a:gd name="T86" fmla="*/ 1747 w 32303"/>
              <a:gd name="T87" fmla="*/ 1931 h 8429"/>
              <a:gd name="T88" fmla="*/ 3394 w 32303"/>
              <a:gd name="T89" fmla="*/ 2171 h 8429"/>
              <a:gd name="T90" fmla="*/ 3151 w 32303"/>
              <a:gd name="T91" fmla="*/ 2402 h 8429"/>
              <a:gd name="T92" fmla="*/ 766 w 32303"/>
              <a:gd name="T93" fmla="*/ 3530 h 8429"/>
              <a:gd name="T94" fmla="*/ 2706 w 32303"/>
              <a:gd name="T95" fmla="*/ 4261 h 8429"/>
              <a:gd name="T96" fmla="*/ 1588 w 32303"/>
              <a:gd name="T97" fmla="*/ 4792 h 8429"/>
              <a:gd name="T98" fmla="*/ 2445 w 32303"/>
              <a:gd name="T99" fmla="*/ 5520 h 8429"/>
              <a:gd name="T100" fmla="*/ 1568 w 32303"/>
              <a:gd name="T101" fmla="*/ 7664 h 8429"/>
              <a:gd name="T102" fmla="*/ 565 w 32303"/>
              <a:gd name="T103" fmla="*/ 8107 h 8429"/>
              <a:gd name="T104" fmla="*/ 1230 w 32303"/>
              <a:gd name="T105" fmla="*/ 8345 h 8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303" h="8429">
                <a:moveTo>
                  <a:pt x="1230" y="8345"/>
                </a:moveTo>
                <a:cubicBezTo>
                  <a:pt x="1900" y="8288"/>
                  <a:pt x="2570" y="8229"/>
                  <a:pt x="3239" y="8167"/>
                </a:cubicBezTo>
                <a:cubicBezTo>
                  <a:pt x="3704" y="8171"/>
                  <a:pt x="3434" y="8216"/>
                  <a:pt x="3249" y="8247"/>
                </a:cubicBezTo>
                <a:cubicBezTo>
                  <a:pt x="3157" y="8263"/>
                  <a:pt x="3087" y="8274"/>
                  <a:pt x="3141" y="8279"/>
                </a:cubicBezTo>
                <a:cubicBezTo>
                  <a:pt x="3195" y="8282"/>
                  <a:pt x="3373" y="8278"/>
                  <a:pt x="3780" y="8265"/>
                </a:cubicBezTo>
                <a:lnTo>
                  <a:pt x="3343" y="8288"/>
                </a:lnTo>
                <a:cubicBezTo>
                  <a:pt x="3111" y="8304"/>
                  <a:pt x="4125" y="8247"/>
                  <a:pt x="4507" y="8237"/>
                </a:cubicBezTo>
                <a:cubicBezTo>
                  <a:pt x="4698" y="8232"/>
                  <a:pt x="4731" y="8239"/>
                  <a:pt x="4372" y="8268"/>
                </a:cubicBezTo>
                <a:cubicBezTo>
                  <a:pt x="4012" y="8296"/>
                  <a:pt x="3260" y="8347"/>
                  <a:pt x="1878" y="8413"/>
                </a:cubicBezTo>
                <a:lnTo>
                  <a:pt x="1677" y="8421"/>
                </a:lnTo>
                <a:cubicBezTo>
                  <a:pt x="1712" y="8421"/>
                  <a:pt x="2114" y="8405"/>
                  <a:pt x="1578" y="8429"/>
                </a:cubicBezTo>
                <a:cubicBezTo>
                  <a:pt x="1989" y="8411"/>
                  <a:pt x="2401" y="8391"/>
                  <a:pt x="2812" y="8371"/>
                </a:cubicBezTo>
                <a:cubicBezTo>
                  <a:pt x="3318" y="8355"/>
                  <a:pt x="4281" y="8322"/>
                  <a:pt x="4418" y="8327"/>
                </a:cubicBezTo>
                <a:cubicBezTo>
                  <a:pt x="4195" y="8338"/>
                  <a:pt x="3781" y="8354"/>
                  <a:pt x="3459" y="8366"/>
                </a:cubicBezTo>
                <a:cubicBezTo>
                  <a:pt x="3571" y="8368"/>
                  <a:pt x="3684" y="8371"/>
                  <a:pt x="3797" y="8375"/>
                </a:cubicBezTo>
                <a:lnTo>
                  <a:pt x="2495" y="8421"/>
                </a:lnTo>
                <a:lnTo>
                  <a:pt x="4295" y="8373"/>
                </a:lnTo>
                <a:cubicBezTo>
                  <a:pt x="4879" y="8359"/>
                  <a:pt x="5183" y="8356"/>
                  <a:pt x="4418" y="8386"/>
                </a:cubicBezTo>
                <a:cubicBezTo>
                  <a:pt x="6324" y="8329"/>
                  <a:pt x="5562" y="8369"/>
                  <a:pt x="6532" y="8343"/>
                </a:cubicBezTo>
                <a:lnTo>
                  <a:pt x="5618" y="8372"/>
                </a:lnTo>
                <a:cubicBezTo>
                  <a:pt x="5729" y="8376"/>
                  <a:pt x="5918" y="8383"/>
                  <a:pt x="6201" y="8388"/>
                </a:cubicBezTo>
                <a:cubicBezTo>
                  <a:pt x="6485" y="8394"/>
                  <a:pt x="6864" y="8398"/>
                  <a:pt x="7353" y="8395"/>
                </a:cubicBezTo>
                <a:cubicBezTo>
                  <a:pt x="7353" y="8395"/>
                  <a:pt x="8357" y="8363"/>
                  <a:pt x="9615" y="8310"/>
                </a:cubicBezTo>
                <a:cubicBezTo>
                  <a:pt x="10244" y="8284"/>
                  <a:pt x="10937" y="8254"/>
                  <a:pt x="11599" y="8223"/>
                </a:cubicBezTo>
                <a:lnTo>
                  <a:pt x="13404" y="8139"/>
                </a:lnTo>
                <a:cubicBezTo>
                  <a:pt x="12888" y="8199"/>
                  <a:pt x="13638" y="8146"/>
                  <a:pt x="14279" y="8119"/>
                </a:cubicBezTo>
                <a:lnTo>
                  <a:pt x="13804" y="8128"/>
                </a:lnTo>
                <a:cubicBezTo>
                  <a:pt x="14269" y="8086"/>
                  <a:pt x="15472" y="8051"/>
                  <a:pt x="15806" y="8025"/>
                </a:cubicBezTo>
                <a:lnTo>
                  <a:pt x="15472" y="8036"/>
                </a:lnTo>
                <a:lnTo>
                  <a:pt x="15633" y="8033"/>
                </a:lnTo>
                <a:cubicBezTo>
                  <a:pt x="15421" y="8041"/>
                  <a:pt x="15273" y="8044"/>
                  <a:pt x="15154" y="8046"/>
                </a:cubicBezTo>
                <a:cubicBezTo>
                  <a:pt x="14896" y="8054"/>
                  <a:pt x="14694" y="8059"/>
                  <a:pt x="14765" y="8048"/>
                </a:cubicBezTo>
                <a:lnTo>
                  <a:pt x="14892" y="8046"/>
                </a:lnTo>
                <a:cubicBezTo>
                  <a:pt x="14716" y="8038"/>
                  <a:pt x="14904" y="8010"/>
                  <a:pt x="14990" y="7997"/>
                </a:cubicBezTo>
                <a:lnTo>
                  <a:pt x="15995" y="7964"/>
                </a:lnTo>
                <a:cubicBezTo>
                  <a:pt x="15037" y="7983"/>
                  <a:pt x="15766" y="7921"/>
                  <a:pt x="16742" y="7838"/>
                </a:cubicBezTo>
                <a:cubicBezTo>
                  <a:pt x="17717" y="7756"/>
                  <a:pt x="18939" y="7650"/>
                  <a:pt x="18970" y="7629"/>
                </a:cubicBezTo>
                <a:cubicBezTo>
                  <a:pt x="19602" y="7580"/>
                  <a:pt x="19523" y="7560"/>
                  <a:pt x="19364" y="7544"/>
                </a:cubicBezTo>
                <a:cubicBezTo>
                  <a:pt x="19206" y="7528"/>
                  <a:pt x="18968" y="7516"/>
                  <a:pt x="19284" y="7474"/>
                </a:cubicBezTo>
                <a:cubicBezTo>
                  <a:pt x="19444" y="7426"/>
                  <a:pt x="19809" y="7396"/>
                  <a:pt x="20243" y="7366"/>
                </a:cubicBezTo>
                <a:cubicBezTo>
                  <a:pt x="20677" y="7337"/>
                  <a:pt x="21179" y="7310"/>
                  <a:pt x="21611" y="7263"/>
                </a:cubicBezTo>
                <a:cubicBezTo>
                  <a:pt x="21924" y="7217"/>
                  <a:pt x="21631" y="7236"/>
                  <a:pt x="21252" y="7265"/>
                </a:cubicBezTo>
                <a:cubicBezTo>
                  <a:pt x="20872" y="7294"/>
                  <a:pt x="20406" y="7331"/>
                  <a:pt x="20372" y="7322"/>
                </a:cubicBezTo>
                <a:cubicBezTo>
                  <a:pt x="20836" y="7275"/>
                  <a:pt x="21300" y="7226"/>
                  <a:pt x="21764" y="7175"/>
                </a:cubicBezTo>
                <a:cubicBezTo>
                  <a:pt x="21887" y="7207"/>
                  <a:pt x="22491" y="7151"/>
                  <a:pt x="22879" y="7120"/>
                </a:cubicBezTo>
                <a:cubicBezTo>
                  <a:pt x="22962" y="7084"/>
                  <a:pt x="23463" y="7014"/>
                  <a:pt x="23691" y="6963"/>
                </a:cubicBezTo>
                <a:cubicBezTo>
                  <a:pt x="23920" y="6914"/>
                  <a:pt x="23878" y="6886"/>
                  <a:pt x="22877" y="6944"/>
                </a:cubicBezTo>
                <a:cubicBezTo>
                  <a:pt x="23830" y="6798"/>
                  <a:pt x="24632" y="6739"/>
                  <a:pt x="24728" y="6696"/>
                </a:cubicBezTo>
                <a:cubicBezTo>
                  <a:pt x="24363" y="6734"/>
                  <a:pt x="24034" y="6781"/>
                  <a:pt x="23630" y="6810"/>
                </a:cubicBezTo>
                <a:cubicBezTo>
                  <a:pt x="24511" y="6715"/>
                  <a:pt x="23411" y="6810"/>
                  <a:pt x="23215" y="6837"/>
                </a:cubicBezTo>
                <a:cubicBezTo>
                  <a:pt x="22778" y="6843"/>
                  <a:pt x="23686" y="6716"/>
                  <a:pt x="24427" y="6599"/>
                </a:cubicBezTo>
                <a:cubicBezTo>
                  <a:pt x="25168" y="6483"/>
                  <a:pt x="25744" y="6380"/>
                  <a:pt x="24645" y="6463"/>
                </a:cubicBezTo>
                <a:lnTo>
                  <a:pt x="25046" y="6431"/>
                </a:lnTo>
                <a:cubicBezTo>
                  <a:pt x="23410" y="6550"/>
                  <a:pt x="21823" y="6693"/>
                  <a:pt x="20917" y="6735"/>
                </a:cubicBezTo>
                <a:lnTo>
                  <a:pt x="21646" y="6656"/>
                </a:lnTo>
                <a:lnTo>
                  <a:pt x="20941" y="6683"/>
                </a:lnTo>
                <a:cubicBezTo>
                  <a:pt x="21470" y="6619"/>
                  <a:pt x="21906" y="6593"/>
                  <a:pt x="22107" y="6577"/>
                </a:cubicBezTo>
                <a:cubicBezTo>
                  <a:pt x="21727" y="6582"/>
                  <a:pt x="21761" y="6550"/>
                  <a:pt x="21917" y="6506"/>
                </a:cubicBezTo>
                <a:cubicBezTo>
                  <a:pt x="22072" y="6462"/>
                  <a:pt x="22349" y="6406"/>
                  <a:pt x="22456" y="6367"/>
                </a:cubicBezTo>
                <a:cubicBezTo>
                  <a:pt x="20973" y="6518"/>
                  <a:pt x="19489" y="6666"/>
                  <a:pt x="18005" y="6812"/>
                </a:cubicBezTo>
                <a:cubicBezTo>
                  <a:pt x="18518" y="6746"/>
                  <a:pt x="19295" y="6646"/>
                  <a:pt x="19764" y="6577"/>
                </a:cubicBezTo>
                <a:cubicBezTo>
                  <a:pt x="20233" y="6508"/>
                  <a:pt x="20395" y="6469"/>
                  <a:pt x="19677" y="6529"/>
                </a:cubicBezTo>
                <a:lnTo>
                  <a:pt x="21173" y="6367"/>
                </a:lnTo>
                <a:cubicBezTo>
                  <a:pt x="22597" y="6190"/>
                  <a:pt x="22285" y="6201"/>
                  <a:pt x="21725" y="6243"/>
                </a:cubicBezTo>
                <a:cubicBezTo>
                  <a:pt x="21164" y="6285"/>
                  <a:pt x="20354" y="6358"/>
                  <a:pt x="20783" y="6300"/>
                </a:cubicBezTo>
                <a:lnTo>
                  <a:pt x="22409" y="6103"/>
                </a:lnTo>
                <a:lnTo>
                  <a:pt x="22385" y="6152"/>
                </a:lnTo>
                <a:cubicBezTo>
                  <a:pt x="22796" y="6090"/>
                  <a:pt x="23134" y="6042"/>
                  <a:pt x="23502" y="5993"/>
                </a:cubicBezTo>
                <a:lnTo>
                  <a:pt x="24089" y="5916"/>
                </a:lnTo>
                <a:lnTo>
                  <a:pt x="24423" y="5872"/>
                </a:lnTo>
                <a:lnTo>
                  <a:pt x="24512" y="5861"/>
                </a:lnTo>
                <a:lnTo>
                  <a:pt x="24558" y="5855"/>
                </a:lnTo>
                <a:cubicBezTo>
                  <a:pt x="24573" y="5853"/>
                  <a:pt x="24589" y="5852"/>
                  <a:pt x="24604" y="5850"/>
                </a:cubicBezTo>
                <a:cubicBezTo>
                  <a:pt x="24667" y="5845"/>
                  <a:pt x="24731" y="5839"/>
                  <a:pt x="24797" y="5832"/>
                </a:cubicBezTo>
                <a:lnTo>
                  <a:pt x="24754" y="5835"/>
                </a:lnTo>
                <a:lnTo>
                  <a:pt x="24644" y="5847"/>
                </a:lnTo>
                <a:lnTo>
                  <a:pt x="24511" y="5859"/>
                </a:lnTo>
                <a:cubicBezTo>
                  <a:pt x="24498" y="5861"/>
                  <a:pt x="24484" y="5860"/>
                  <a:pt x="24471" y="5861"/>
                </a:cubicBezTo>
                <a:cubicBezTo>
                  <a:pt x="23658" y="5934"/>
                  <a:pt x="23099" y="5973"/>
                  <a:pt x="23151" y="5951"/>
                </a:cubicBezTo>
                <a:cubicBezTo>
                  <a:pt x="23265" y="5929"/>
                  <a:pt x="23021" y="5940"/>
                  <a:pt x="22963" y="5932"/>
                </a:cubicBezTo>
                <a:cubicBezTo>
                  <a:pt x="22906" y="5925"/>
                  <a:pt x="23036" y="5898"/>
                  <a:pt x="23898" y="5810"/>
                </a:cubicBezTo>
                <a:lnTo>
                  <a:pt x="22228" y="5935"/>
                </a:lnTo>
                <a:cubicBezTo>
                  <a:pt x="22559" y="5898"/>
                  <a:pt x="22889" y="5862"/>
                  <a:pt x="23220" y="5827"/>
                </a:cubicBezTo>
                <a:lnTo>
                  <a:pt x="24549" y="5725"/>
                </a:lnTo>
                <a:cubicBezTo>
                  <a:pt x="24510" y="5740"/>
                  <a:pt x="24619" y="5749"/>
                  <a:pt x="24745" y="5756"/>
                </a:cubicBezTo>
                <a:cubicBezTo>
                  <a:pt x="24872" y="5763"/>
                  <a:pt x="25017" y="5769"/>
                  <a:pt x="25052" y="5780"/>
                </a:cubicBezTo>
                <a:lnTo>
                  <a:pt x="25658" y="5726"/>
                </a:lnTo>
                <a:cubicBezTo>
                  <a:pt x="25655" y="5712"/>
                  <a:pt x="25065" y="5743"/>
                  <a:pt x="25196" y="5721"/>
                </a:cubicBezTo>
                <a:cubicBezTo>
                  <a:pt x="25329" y="5707"/>
                  <a:pt x="25740" y="5669"/>
                  <a:pt x="26230" y="5626"/>
                </a:cubicBezTo>
                <a:cubicBezTo>
                  <a:pt x="26721" y="5584"/>
                  <a:pt x="27290" y="5538"/>
                  <a:pt x="27739" y="5504"/>
                </a:cubicBezTo>
                <a:lnTo>
                  <a:pt x="26438" y="5602"/>
                </a:lnTo>
                <a:cubicBezTo>
                  <a:pt x="26361" y="5585"/>
                  <a:pt x="26307" y="5577"/>
                  <a:pt x="26460" y="5554"/>
                </a:cubicBezTo>
                <a:cubicBezTo>
                  <a:pt x="26613" y="5531"/>
                  <a:pt x="26972" y="5492"/>
                  <a:pt x="27724" y="5424"/>
                </a:cubicBezTo>
                <a:lnTo>
                  <a:pt x="27056" y="5471"/>
                </a:lnTo>
                <a:cubicBezTo>
                  <a:pt x="26664" y="5488"/>
                  <a:pt x="26280" y="5502"/>
                  <a:pt x="27362" y="5433"/>
                </a:cubicBezTo>
                <a:cubicBezTo>
                  <a:pt x="27580" y="5394"/>
                  <a:pt x="28418" y="5322"/>
                  <a:pt x="30104" y="5232"/>
                </a:cubicBezTo>
                <a:lnTo>
                  <a:pt x="28535" y="5307"/>
                </a:lnTo>
                <a:cubicBezTo>
                  <a:pt x="28578" y="5302"/>
                  <a:pt x="29192" y="5271"/>
                  <a:pt x="29521" y="5254"/>
                </a:cubicBezTo>
                <a:cubicBezTo>
                  <a:pt x="29850" y="5237"/>
                  <a:pt x="29894" y="5234"/>
                  <a:pt x="28795" y="5283"/>
                </a:cubicBezTo>
                <a:lnTo>
                  <a:pt x="28102" y="5305"/>
                </a:lnTo>
                <a:cubicBezTo>
                  <a:pt x="28222" y="5294"/>
                  <a:pt x="27325" y="5326"/>
                  <a:pt x="28226" y="5283"/>
                </a:cubicBezTo>
                <a:lnTo>
                  <a:pt x="28227" y="5283"/>
                </a:lnTo>
                <a:lnTo>
                  <a:pt x="28231" y="5283"/>
                </a:lnTo>
                <a:lnTo>
                  <a:pt x="28416" y="5274"/>
                </a:lnTo>
                <a:lnTo>
                  <a:pt x="28285" y="5280"/>
                </a:lnTo>
                <a:cubicBezTo>
                  <a:pt x="28979" y="5240"/>
                  <a:pt x="26878" y="5333"/>
                  <a:pt x="27781" y="5283"/>
                </a:cubicBezTo>
                <a:cubicBezTo>
                  <a:pt x="28339" y="5260"/>
                  <a:pt x="27841" y="5277"/>
                  <a:pt x="27248" y="5295"/>
                </a:cubicBezTo>
                <a:cubicBezTo>
                  <a:pt x="26655" y="5314"/>
                  <a:pt x="25967" y="5334"/>
                  <a:pt x="26144" y="5322"/>
                </a:cubicBezTo>
                <a:cubicBezTo>
                  <a:pt x="26895" y="5294"/>
                  <a:pt x="27645" y="5267"/>
                  <a:pt x="28396" y="5241"/>
                </a:cubicBezTo>
                <a:cubicBezTo>
                  <a:pt x="29042" y="5215"/>
                  <a:pt x="28801" y="5220"/>
                  <a:pt x="28397" y="5227"/>
                </a:cubicBezTo>
                <a:cubicBezTo>
                  <a:pt x="27992" y="5233"/>
                  <a:pt x="27426" y="5241"/>
                  <a:pt x="27422" y="5230"/>
                </a:cubicBezTo>
                <a:cubicBezTo>
                  <a:pt x="27823" y="5215"/>
                  <a:pt x="28504" y="5197"/>
                  <a:pt x="29298" y="5180"/>
                </a:cubicBezTo>
                <a:lnTo>
                  <a:pt x="31852" y="5127"/>
                </a:lnTo>
                <a:lnTo>
                  <a:pt x="30281" y="5157"/>
                </a:lnTo>
                <a:cubicBezTo>
                  <a:pt x="30079" y="5160"/>
                  <a:pt x="30011" y="5161"/>
                  <a:pt x="29515" y="5166"/>
                </a:cubicBezTo>
                <a:lnTo>
                  <a:pt x="31307" y="5135"/>
                </a:lnTo>
                <a:cubicBezTo>
                  <a:pt x="32303" y="5116"/>
                  <a:pt x="30541" y="5146"/>
                  <a:pt x="30591" y="5142"/>
                </a:cubicBezTo>
                <a:cubicBezTo>
                  <a:pt x="28991" y="5165"/>
                  <a:pt x="26444" y="5197"/>
                  <a:pt x="26341" y="5194"/>
                </a:cubicBezTo>
                <a:lnTo>
                  <a:pt x="25842" y="5205"/>
                </a:lnTo>
                <a:cubicBezTo>
                  <a:pt x="24987" y="5205"/>
                  <a:pt x="24588" y="5190"/>
                  <a:pt x="25391" y="5168"/>
                </a:cubicBezTo>
                <a:lnTo>
                  <a:pt x="26195" y="5163"/>
                </a:lnTo>
                <a:lnTo>
                  <a:pt x="25787" y="5150"/>
                </a:lnTo>
                <a:lnTo>
                  <a:pt x="26817" y="5144"/>
                </a:lnTo>
                <a:lnTo>
                  <a:pt x="26497" y="5126"/>
                </a:lnTo>
                <a:lnTo>
                  <a:pt x="26220" y="5129"/>
                </a:lnTo>
                <a:cubicBezTo>
                  <a:pt x="26084" y="5125"/>
                  <a:pt x="25730" y="5107"/>
                  <a:pt x="26268" y="5099"/>
                </a:cubicBezTo>
                <a:lnTo>
                  <a:pt x="26839" y="5101"/>
                </a:lnTo>
                <a:cubicBezTo>
                  <a:pt x="27730" y="5091"/>
                  <a:pt x="27592" y="5084"/>
                  <a:pt x="27208" y="5070"/>
                </a:cubicBezTo>
                <a:cubicBezTo>
                  <a:pt x="27112" y="5067"/>
                  <a:pt x="27000" y="5064"/>
                  <a:pt x="26885" y="5061"/>
                </a:cubicBezTo>
                <a:lnTo>
                  <a:pt x="26712" y="5056"/>
                </a:lnTo>
                <a:lnTo>
                  <a:pt x="26544" y="5047"/>
                </a:lnTo>
                <a:cubicBezTo>
                  <a:pt x="26326" y="5035"/>
                  <a:pt x="26145" y="5022"/>
                  <a:pt x="26098" y="5009"/>
                </a:cubicBezTo>
                <a:lnTo>
                  <a:pt x="27265" y="5031"/>
                </a:lnTo>
                <a:cubicBezTo>
                  <a:pt x="28425" y="5031"/>
                  <a:pt x="25469" y="5003"/>
                  <a:pt x="26049" y="4991"/>
                </a:cubicBezTo>
                <a:lnTo>
                  <a:pt x="27483" y="5011"/>
                </a:lnTo>
                <a:cubicBezTo>
                  <a:pt x="26541" y="4989"/>
                  <a:pt x="26641" y="4985"/>
                  <a:pt x="27065" y="4987"/>
                </a:cubicBezTo>
                <a:lnTo>
                  <a:pt x="28596" y="4998"/>
                </a:lnTo>
                <a:lnTo>
                  <a:pt x="26718" y="4972"/>
                </a:lnTo>
                <a:lnTo>
                  <a:pt x="27114" y="4956"/>
                </a:lnTo>
                <a:cubicBezTo>
                  <a:pt x="27737" y="4943"/>
                  <a:pt x="29486" y="4986"/>
                  <a:pt x="30470" y="5007"/>
                </a:cubicBezTo>
                <a:lnTo>
                  <a:pt x="28990" y="4964"/>
                </a:lnTo>
                <a:lnTo>
                  <a:pt x="30648" y="4994"/>
                </a:lnTo>
                <a:cubicBezTo>
                  <a:pt x="29684" y="4970"/>
                  <a:pt x="29761" y="4968"/>
                  <a:pt x="29951" y="4968"/>
                </a:cubicBezTo>
                <a:cubicBezTo>
                  <a:pt x="30140" y="4968"/>
                  <a:pt x="30441" y="4970"/>
                  <a:pt x="29924" y="4950"/>
                </a:cubicBezTo>
                <a:cubicBezTo>
                  <a:pt x="30551" y="4962"/>
                  <a:pt x="30910" y="4974"/>
                  <a:pt x="31177" y="4973"/>
                </a:cubicBezTo>
                <a:cubicBezTo>
                  <a:pt x="30399" y="4946"/>
                  <a:pt x="29620" y="4918"/>
                  <a:pt x="28841" y="4888"/>
                </a:cubicBezTo>
                <a:lnTo>
                  <a:pt x="29876" y="4932"/>
                </a:lnTo>
                <a:lnTo>
                  <a:pt x="27454" y="4876"/>
                </a:lnTo>
                <a:cubicBezTo>
                  <a:pt x="26535" y="4844"/>
                  <a:pt x="26602" y="4836"/>
                  <a:pt x="26813" y="4834"/>
                </a:cubicBezTo>
                <a:cubicBezTo>
                  <a:pt x="27025" y="4831"/>
                  <a:pt x="27381" y="4833"/>
                  <a:pt x="27044" y="4816"/>
                </a:cubicBezTo>
                <a:lnTo>
                  <a:pt x="27763" y="4846"/>
                </a:lnTo>
                <a:cubicBezTo>
                  <a:pt x="27176" y="4803"/>
                  <a:pt x="28206" y="4827"/>
                  <a:pt x="28743" y="4825"/>
                </a:cubicBezTo>
                <a:cubicBezTo>
                  <a:pt x="28293" y="4818"/>
                  <a:pt x="27624" y="4809"/>
                  <a:pt x="27307" y="4789"/>
                </a:cubicBezTo>
                <a:cubicBezTo>
                  <a:pt x="27174" y="4776"/>
                  <a:pt x="28159" y="4806"/>
                  <a:pt x="28426" y="4805"/>
                </a:cubicBezTo>
                <a:cubicBezTo>
                  <a:pt x="26813" y="4761"/>
                  <a:pt x="25959" y="4715"/>
                  <a:pt x="26720" y="4715"/>
                </a:cubicBezTo>
                <a:cubicBezTo>
                  <a:pt x="26950" y="4722"/>
                  <a:pt x="27171" y="4729"/>
                  <a:pt x="27318" y="4734"/>
                </a:cubicBezTo>
                <a:cubicBezTo>
                  <a:pt x="27057" y="4722"/>
                  <a:pt x="26641" y="4707"/>
                  <a:pt x="27029" y="4709"/>
                </a:cubicBezTo>
                <a:lnTo>
                  <a:pt x="28822" y="4765"/>
                </a:lnTo>
                <a:lnTo>
                  <a:pt x="27115" y="4699"/>
                </a:lnTo>
                <a:cubicBezTo>
                  <a:pt x="27607" y="4702"/>
                  <a:pt x="26307" y="4646"/>
                  <a:pt x="27517" y="4684"/>
                </a:cubicBezTo>
                <a:lnTo>
                  <a:pt x="27876" y="4701"/>
                </a:lnTo>
                <a:cubicBezTo>
                  <a:pt x="28021" y="4676"/>
                  <a:pt x="28166" y="4650"/>
                  <a:pt x="28311" y="4624"/>
                </a:cubicBezTo>
                <a:lnTo>
                  <a:pt x="29745" y="4669"/>
                </a:lnTo>
                <a:cubicBezTo>
                  <a:pt x="27772" y="4596"/>
                  <a:pt x="30497" y="4643"/>
                  <a:pt x="28033" y="4565"/>
                </a:cubicBezTo>
                <a:cubicBezTo>
                  <a:pt x="28705" y="4578"/>
                  <a:pt x="28468" y="4552"/>
                  <a:pt x="28411" y="4536"/>
                </a:cubicBezTo>
                <a:cubicBezTo>
                  <a:pt x="28353" y="4520"/>
                  <a:pt x="28475" y="4513"/>
                  <a:pt x="29864" y="4566"/>
                </a:cubicBezTo>
                <a:cubicBezTo>
                  <a:pt x="30081" y="4510"/>
                  <a:pt x="27410" y="4378"/>
                  <a:pt x="28764" y="4339"/>
                </a:cubicBezTo>
                <a:cubicBezTo>
                  <a:pt x="29944" y="4367"/>
                  <a:pt x="30344" y="4352"/>
                  <a:pt x="30480" y="4324"/>
                </a:cubicBezTo>
                <a:cubicBezTo>
                  <a:pt x="30616" y="4296"/>
                  <a:pt x="30489" y="4253"/>
                  <a:pt x="30615" y="4227"/>
                </a:cubicBezTo>
                <a:lnTo>
                  <a:pt x="29220" y="4012"/>
                </a:lnTo>
                <a:cubicBezTo>
                  <a:pt x="28782" y="3943"/>
                  <a:pt x="28373" y="3873"/>
                  <a:pt x="27998" y="3791"/>
                </a:cubicBezTo>
                <a:cubicBezTo>
                  <a:pt x="29645" y="3809"/>
                  <a:pt x="29364" y="3745"/>
                  <a:pt x="28904" y="3674"/>
                </a:cubicBezTo>
                <a:cubicBezTo>
                  <a:pt x="28443" y="3602"/>
                  <a:pt x="27804" y="3525"/>
                  <a:pt x="28735" y="3506"/>
                </a:cubicBezTo>
                <a:lnTo>
                  <a:pt x="27428" y="3438"/>
                </a:lnTo>
                <a:cubicBezTo>
                  <a:pt x="28470" y="3439"/>
                  <a:pt x="28355" y="3393"/>
                  <a:pt x="28234" y="3343"/>
                </a:cubicBezTo>
                <a:cubicBezTo>
                  <a:pt x="28112" y="3294"/>
                  <a:pt x="27984" y="3241"/>
                  <a:pt x="29001" y="3219"/>
                </a:cubicBezTo>
                <a:cubicBezTo>
                  <a:pt x="28429" y="3179"/>
                  <a:pt x="28249" y="3162"/>
                  <a:pt x="28202" y="3155"/>
                </a:cubicBezTo>
                <a:cubicBezTo>
                  <a:pt x="28140" y="3158"/>
                  <a:pt x="27891" y="3158"/>
                  <a:pt x="27061" y="3139"/>
                </a:cubicBezTo>
                <a:cubicBezTo>
                  <a:pt x="27645" y="3126"/>
                  <a:pt x="26917" y="3051"/>
                  <a:pt x="28575" y="3096"/>
                </a:cubicBezTo>
                <a:lnTo>
                  <a:pt x="28745" y="3108"/>
                </a:lnTo>
                <a:cubicBezTo>
                  <a:pt x="29574" y="3131"/>
                  <a:pt x="29381" y="3104"/>
                  <a:pt x="29160" y="3071"/>
                </a:cubicBezTo>
                <a:cubicBezTo>
                  <a:pt x="28939" y="3039"/>
                  <a:pt x="28691" y="3002"/>
                  <a:pt x="29409" y="3001"/>
                </a:cubicBezTo>
                <a:lnTo>
                  <a:pt x="27632" y="2979"/>
                </a:lnTo>
                <a:lnTo>
                  <a:pt x="27933" y="2931"/>
                </a:lnTo>
                <a:lnTo>
                  <a:pt x="28274" y="2953"/>
                </a:lnTo>
                <a:cubicBezTo>
                  <a:pt x="27289" y="2871"/>
                  <a:pt x="26903" y="2813"/>
                  <a:pt x="26822" y="2764"/>
                </a:cubicBezTo>
                <a:cubicBezTo>
                  <a:pt x="26740" y="2715"/>
                  <a:pt x="26963" y="2675"/>
                  <a:pt x="27197" y="2633"/>
                </a:cubicBezTo>
                <a:cubicBezTo>
                  <a:pt x="27430" y="2592"/>
                  <a:pt x="27675" y="2550"/>
                  <a:pt x="27635" y="2500"/>
                </a:cubicBezTo>
                <a:cubicBezTo>
                  <a:pt x="27596" y="2451"/>
                  <a:pt x="27273" y="2393"/>
                  <a:pt x="26373" y="2328"/>
                </a:cubicBezTo>
                <a:cubicBezTo>
                  <a:pt x="27342" y="2350"/>
                  <a:pt x="27088" y="2336"/>
                  <a:pt x="26856" y="2318"/>
                </a:cubicBezTo>
                <a:cubicBezTo>
                  <a:pt x="26624" y="2300"/>
                  <a:pt x="26414" y="2279"/>
                  <a:pt x="27474" y="2281"/>
                </a:cubicBezTo>
                <a:cubicBezTo>
                  <a:pt x="28807" y="2255"/>
                  <a:pt x="28663" y="2222"/>
                  <a:pt x="28097" y="2192"/>
                </a:cubicBezTo>
                <a:cubicBezTo>
                  <a:pt x="27531" y="2162"/>
                  <a:pt x="26543" y="2136"/>
                  <a:pt x="26188" y="2111"/>
                </a:cubicBezTo>
                <a:cubicBezTo>
                  <a:pt x="26084" y="2111"/>
                  <a:pt x="25962" y="2111"/>
                  <a:pt x="25799" y="2108"/>
                </a:cubicBezTo>
                <a:cubicBezTo>
                  <a:pt x="25883" y="2079"/>
                  <a:pt x="25967" y="2049"/>
                  <a:pt x="26052" y="2018"/>
                </a:cubicBezTo>
                <a:cubicBezTo>
                  <a:pt x="27392" y="2040"/>
                  <a:pt x="26836" y="2025"/>
                  <a:pt x="26231" y="2011"/>
                </a:cubicBezTo>
                <a:cubicBezTo>
                  <a:pt x="25625" y="1997"/>
                  <a:pt x="24969" y="1984"/>
                  <a:pt x="26109" y="2002"/>
                </a:cubicBezTo>
                <a:cubicBezTo>
                  <a:pt x="26610" y="1940"/>
                  <a:pt x="26858" y="1872"/>
                  <a:pt x="26962" y="1800"/>
                </a:cubicBezTo>
                <a:cubicBezTo>
                  <a:pt x="27014" y="1764"/>
                  <a:pt x="27030" y="1727"/>
                  <a:pt x="27024" y="1691"/>
                </a:cubicBezTo>
                <a:cubicBezTo>
                  <a:pt x="27018" y="1653"/>
                  <a:pt x="26989" y="1615"/>
                  <a:pt x="26952" y="1578"/>
                </a:cubicBezTo>
                <a:cubicBezTo>
                  <a:pt x="26879" y="1503"/>
                  <a:pt x="26771" y="1428"/>
                  <a:pt x="26739" y="1353"/>
                </a:cubicBezTo>
                <a:cubicBezTo>
                  <a:pt x="26706" y="1277"/>
                  <a:pt x="26749" y="1201"/>
                  <a:pt x="26978" y="1118"/>
                </a:cubicBezTo>
                <a:lnTo>
                  <a:pt x="26289" y="1156"/>
                </a:lnTo>
                <a:cubicBezTo>
                  <a:pt x="26354" y="1117"/>
                  <a:pt x="26176" y="1082"/>
                  <a:pt x="26119" y="1046"/>
                </a:cubicBezTo>
                <a:cubicBezTo>
                  <a:pt x="26063" y="1009"/>
                  <a:pt x="26127" y="971"/>
                  <a:pt x="26676" y="918"/>
                </a:cubicBezTo>
                <a:cubicBezTo>
                  <a:pt x="27223" y="865"/>
                  <a:pt x="26785" y="853"/>
                  <a:pt x="26196" y="855"/>
                </a:cubicBezTo>
                <a:cubicBezTo>
                  <a:pt x="25607" y="857"/>
                  <a:pt x="24867" y="872"/>
                  <a:pt x="24812" y="865"/>
                </a:cubicBezTo>
                <a:cubicBezTo>
                  <a:pt x="24218" y="866"/>
                  <a:pt x="24509" y="825"/>
                  <a:pt x="24934" y="785"/>
                </a:cubicBezTo>
                <a:cubicBezTo>
                  <a:pt x="25359" y="745"/>
                  <a:pt x="25917" y="708"/>
                  <a:pt x="25857" y="724"/>
                </a:cubicBezTo>
                <a:cubicBezTo>
                  <a:pt x="25691" y="700"/>
                  <a:pt x="24996" y="707"/>
                  <a:pt x="24473" y="704"/>
                </a:cubicBezTo>
                <a:cubicBezTo>
                  <a:pt x="23950" y="701"/>
                  <a:pt x="23600" y="689"/>
                  <a:pt x="24121" y="616"/>
                </a:cubicBezTo>
                <a:cubicBezTo>
                  <a:pt x="25254" y="532"/>
                  <a:pt x="24694" y="506"/>
                  <a:pt x="24170" y="487"/>
                </a:cubicBezTo>
                <a:cubicBezTo>
                  <a:pt x="23646" y="468"/>
                  <a:pt x="23158" y="454"/>
                  <a:pt x="24434" y="363"/>
                </a:cubicBezTo>
                <a:lnTo>
                  <a:pt x="24219" y="377"/>
                </a:lnTo>
                <a:cubicBezTo>
                  <a:pt x="25114" y="260"/>
                  <a:pt x="24794" y="227"/>
                  <a:pt x="24453" y="200"/>
                </a:cubicBezTo>
                <a:cubicBezTo>
                  <a:pt x="24112" y="171"/>
                  <a:pt x="23750" y="149"/>
                  <a:pt x="24557" y="24"/>
                </a:cubicBezTo>
                <a:cubicBezTo>
                  <a:pt x="24557" y="24"/>
                  <a:pt x="24745" y="10"/>
                  <a:pt x="24916" y="0"/>
                </a:cubicBezTo>
                <a:cubicBezTo>
                  <a:pt x="22329" y="134"/>
                  <a:pt x="19742" y="293"/>
                  <a:pt x="17158" y="476"/>
                </a:cubicBezTo>
                <a:cubicBezTo>
                  <a:pt x="14323" y="755"/>
                  <a:pt x="11490" y="1026"/>
                  <a:pt x="8654" y="1290"/>
                </a:cubicBezTo>
                <a:cubicBezTo>
                  <a:pt x="6354" y="1522"/>
                  <a:pt x="4052" y="1736"/>
                  <a:pt x="1747" y="1931"/>
                </a:cubicBezTo>
                <a:cubicBezTo>
                  <a:pt x="2249" y="1908"/>
                  <a:pt x="2751" y="1896"/>
                  <a:pt x="3254" y="1895"/>
                </a:cubicBezTo>
                <a:cubicBezTo>
                  <a:pt x="2352" y="1971"/>
                  <a:pt x="1450" y="2032"/>
                  <a:pt x="546" y="2077"/>
                </a:cubicBezTo>
                <a:cubicBezTo>
                  <a:pt x="699" y="2079"/>
                  <a:pt x="853" y="2084"/>
                  <a:pt x="1006" y="2093"/>
                </a:cubicBezTo>
                <a:cubicBezTo>
                  <a:pt x="1159" y="2098"/>
                  <a:pt x="1312" y="2119"/>
                  <a:pt x="1465" y="2152"/>
                </a:cubicBezTo>
                <a:cubicBezTo>
                  <a:pt x="2108" y="2157"/>
                  <a:pt x="2751" y="2163"/>
                  <a:pt x="3394" y="2171"/>
                </a:cubicBezTo>
                <a:cubicBezTo>
                  <a:pt x="2551" y="2183"/>
                  <a:pt x="2161" y="2194"/>
                  <a:pt x="2013" y="2208"/>
                </a:cubicBezTo>
                <a:cubicBezTo>
                  <a:pt x="1864" y="2222"/>
                  <a:pt x="1958" y="2239"/>
                  <a:pt x="2081" y="2258"/>
                </a:cubicBezTo>
                <a:cubicBezTo>
                  <a:pt x="2204" y="2278"/>
                  <a:pt x="2358" y="2300"/>
                  <a:pt x="2330" y="2320"/>
                </a:cubicBezTo>
                <a:cubicBezTo>
                  <a:pt x="2302" y="2340"/>
                  <a:pt x="2093" y="2358"/>
                  <a:pt x="1491" y="2365"/>
                </a:cubicBezTo>
                <a:lnTo>
                  <a:pt x="3151" y="2402"/>
                </a:lnTo>
                <a:cubicBezTo>
                  <a:pt x="3248" y="2430"/>
                  <a:pt x="2220" y="2405"/>
                  <a:pt x="1930" y="2404"/>
                </a:cubicBezTo>
                <a:cubicBezTo>
                  <a:pt x="2021" y="2463"/>
                  <a:pt x="2226" y="2533"/>
                  <a:pt x="2450" y="2612"/>
                </a:cubicBezTo>
                <a:cubicBezTo>
                  <a:pt x="2675" y="2691"/>
                  <a:pt x="2917" y="2778"/>
                  <a:pt x="3083" y="2868"/>
                </a:cubicBezTo>
                <a:cubicBezTo>
                  <a:pt x="3414" y="3049"/>
                  <a:pt x="3436" y="3239"/>
                  <a:pt x="2383" y="3397"/>
                </a:cubicBezTo>
                <a:cubicBezTo>
                  <a:pt x="1285" y="3394"/>
                  <a:pt x="1927" y="3537"/>
                  <a:pt x="766" y="3530"/>
                </a:cubicBezTo>
                <a:cubicBezTo>
                  <a:pt x="2790" y="3738"/>
                  <a:pt x="2765" y="3886"/>
                  <a:pt x="2552" y="4035"/>
                </a:cubicBezTo>
                <a:lnTo>
                  <a:pt x="2369" y="4024"/>
                </a:lnTo>
                <a:lnTo>
                  <a:pt x="2687" y="4106"/>
                </a:lnTo>
                <a:cubicBezTo>
                  <a:pt x="2551" y="4105"/>
                  <a:pt x="2354" y="4101"/>
                  <a:pt x="2226" y="4095"/>
                </a:cubicBezTo>
                <a:cubicBezTo>
                  <a:pt x="2959" y="4156"/>
                  <a:pt x="2962" y="4209"/>
                  <a:pt x="2706" y="4261"/>
                </a:cubicBezTo>
                <a:cubicBezTo>
                  <a:pt x="2451" y="4312"/>
                  <a:pt x="1936" y="4364"/>
                  <a:pt x="1636" y="4414"/>
                </a:cubicBezTo>
                <a:lnTo>
                  <a:pt x="1455" y="4404"/>
                </a:lnTo>
                <a:cubicBezTo>
                  <a:pt x="1416" y="4485"/>
                  <a:pt x="1430" y="4569"/>
                  <a:pt x="1480" y="4654"/>
                </a:cubicBezTo>
                <a:cubicBezTo>
                  <a:pt x="1505" y="4697"/>
                  <a:pt x="1539" y="4740"/>
                  <a:pt x="1580" y="4784"/>
                </a:cubicBezTo>
                <a:lnTo>
                  <a:pt x="1588" y="4792"/>
                </a:lnTo>
                <a:cubicBezTo>
                  <a:pt x="1590" y="4795"/>
                  <a:pt x="1593" y="4799"/>
                  <a:pt x="1596" y="4802"/>
                </a:cubicBezTo>
                <a:lnTo>
                  <a:pt x="1612" y="4822"/>
                </a:lnTo>
                <a:cubicBezTo>
                  <a:pt x="1623" y="4836"/>
                  <a:pt x="1634" y="4850"/>
                  <a:pt x="1646" y="4862"/>
                </a:cubicBezTo>
                <a:cubicBezTo>
                  <a:pt x="1670" y="4887"/>
                  <a:pt x="1695" y="4912"/>
                  <a:pt x="1721" y="4937"/>
                </a:cubicBezTo>
                <a:cubicBezTo>
                  <a:pt x="1932" y="5138"/>
                  <a:pt x="2219" y="5331"/>
                  <a:pt x="2445" y="5520"/>
                </a:cubicBezTo>
                <a:cubicBezTo>
                  <a:pt x="2671" y="5710"/>
                  <a:pt x="2835" y="5894"/>
                  <a:pt x="2801" y="6086"/>
                </a:cubicBezTo>
                <a:cubicBezTo>
                  <a:pt x="2766" y="6279"/>
                  <a:pt x="2534" y="6479"/>
                  <a:pt x="1965" y="6711"/>
                </a:cubicBezTo>
                <a:cubicBezTo>
                  <a:pt x="1294" y="6840"/>
                  <a:pt x="1026" y="6957"/>
                  <a:pt x="967" y="7064"/>
                </a:cubicBezTo>
                <a:cubicBezTo>
                  <a:pt x="908" y="7172"/>
                  <a:pt x="1058" y="7269"/>
                  <a:pt x="1223" y="7365"/>
                </a:cubicBezTo>
                <a:cubicBezTo>
                  <a:pt x="1388" y="7461"/>
                  <a:pt x="1567" y="7555"/>
                  <a:pt x="1568" y="7664"/>
                </a:cubicBezTo>
                <a:cubicBezTo>
                  <a:pt x="1568" y="7774"/>
                  <a:pt x="1389" y="7897"/>
                  <a:pt x="838" y="8061"/>
                </a:cubicBezTo>
                <a:cubicBezTo>
                  <a:pt x="813" y="8066"/>
                  <a:pt x="788" y="8070"/>
                  <a:pt x="764" y="8075"/>
                </a:cubicBezTo>
                <a:lnTo>
                  <a:pt x="728" y="8083"/>
                </a:lnTo>
                <a:cubicBezTo>
                  <a:pt x="717" y="8085"/>
                  <a:pt x="705" y="8088"/>
                  <a:pt x="694" y="8089"/>
                </a:cubicBezTo>
                <a:cubicBezTo>
                  <a:pt x="648" y="8095"/>
                  <a:pt x="605" y="8101"/>
                  <a:pt x="565" y="8107"/>
                </a:cubicBezTo>
                <a:cubicBezTo>
                  <a:pt x="484" y="8119"/>
                  <a:pt x="414" y="8131"/>
                  <a:pt x="353" y="8143"/>
                </a:cubicBezTo>
                <a:cubicBezTo>
                  <a:pt x="232" y="8168"/>
                  <a:pt x="150" y="8191"/>
                  <a:pt x="100" y="8214"/>
                </a:cubicBezTo>
                <a:cubicBezTo>
                  <a:pt x="0" y="8258"/>
                  <a:pt x="28" y="8296"/>
                  <a:pt x="131" y="8320"/>
                </a:cubicBezTo>
                <a:cubicBezTo>
                  <a:pt x="234" y="8345"/>
                  <a:pt x="411" y="8357"/>
                  <a:pt x="612" y="8360"/>
                </a:cubicBezTo>
                <a:cubicBezTo>
                  <a:pt x="813" y="8363"/>
                  <a:pt x="1036" y="8357"/>
                  <a:pt x="1230" y="8345"/>
                </a:cubicBezTo>
                <a:close/>
              </a:path>
            </a:pathLst>
          </a:custGeom>
          <a:solidFill>
            <a:srgbClr val="005C3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 sz="1200" b="1" dirty="0">
                <a:solidFill>
                  <a:prstClr val="white"/>
                </a:solidFill>
              </a:rPr>
              <a:t>8</a:t>
            </a:r>
            <a:r>
              <a:rPr lang="ko-KR" altLang="en-US" sz="1200" b="1" dirty="0">
                <a:solidFill>
                  <a:prstClr val="white"/>
                </a:solidFill>
              </a:rPr>
              <a:t>조 </a:t>
            </a:r>
            <a:r>
              <a:rPr lang="en-US" altLang="ko-KR" sz="1200" b="1" dirty="0">
                <a:solidFill>
                  <a:prstClr val="white"/>
                </a:solidFill>
              </a:rPr>
              <a:t>: </a:t>
            </a:r>
            <a:r>
              <a:rPr lang="ko-KR" altLang="en-US" sz="1200" b="1" dirty="0" err="1">
                <a:solidFill>
                  <a:prstClr val="white"/>
                </a:solidFill>
              </a:rPr>
              <a:t>식스맨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763EB6-EA3E-4ED1-896A-30DC75E0784C}"/>
              </a:ext>
            </a:extLst>
          </p:cNvPr>
          <p:cNvSpPr/>
          <p:nvPr/>
        </p:nvSpPr>
        <p:spPr>
          <a:xfrm>
            <a:off x="10258648" y="5362260"/>
            <a:ext cx="1756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201612063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박상욱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201612070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박태현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201612097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장유성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201612102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조성욱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201512068 </a:t>
            </a:r>
            <a:r>
              <a:rPr lang="ko-KR" altLang="en-US" sz="1200" b="1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박휘정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201512080 </a:t>
            </a:r>
            <a:r>
              <a:rPr lang="ko-KR" altLang="en-US" sz="1200" b="1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오왕택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0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6" descr="스토어, 가게, 시장, 징후, 간판, 사람들, 소매, 쇼핑, 주문, 소매 쇼핑, 소비자, 점포">
            <a:extLst>
              <a:ext uri="{FF2B5EF4-FFF2-40B4-BE49-F238E27FC236}">
                <a16:creationId xmlns:a16="http://schemas.microsoft.com/office/drawing/2014/main" id="{28342446-28FA-4819-980F-B4C6A887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8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7343E5B9-F89E-41C0-948C-AB46D5075B75}"/>
              </a:ext>
            </a:extLst>
          </p:cNvPr>
          <p:cNvSpPr/>
          <p:nvPr/>
        </p:nvSpPr>
        <p:spPr>
          <a:xfrm>
            <a:off x="0" y="0"/>
            <a:ext cx="12204834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848A66-1E49-4617-A96C-199FD4E9FB41}"/>
              </a:ext>
            </a:extLst>
          </p:cNvPr>
          <p:cNvSpPr txBox="1"/>
          <p:nvPr/>
        </p:nvSpPr>
        <p:spPr>
          <a:xfrm>
            <a:off x="5296917" y="1274996"/>
            <a:ext cx="5186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Q. </a:t>
            </a:r>
            <a:r>
              <a:rPr lang="ko-KR" altLang="en-US" sz="1400" b="1" dirty="0">
                <a:solidFill>
                  <a:srgbClr val="FF0000"/>
                </a:solidFill>
              </a:rPr>
              <a:t>아침식사</a:t>
            </a:r>
            <a:r>
              <a:rPr lang="ko-KR" altLang="en-US" sz="1400" b="1" dirty="0">
                <a:solidFill>
                  <a:schemeClr val="bg1"/>
                </a:solidFill>
              </a:rPr>
              <a:t>를</a:t>
            </a:r>
            <a:r>
              <a:rPr lang="ko-KR" altLang="en-US" sz="1400" b="1" dirty="0"/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하지 않는 이유</a:t>
            </a:r>
            <a:r>
              <a:rPr lang="ko-KR" altLang="en-US" sz="1400" b="1" dirty="0">
                <a:solidFill>
                  <a:schemeClr val="bg1"/>
                </a:solidFill>
              </a:rPr>
              <a:t>는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무엇인가요</a:t>
            </a:r>
            <a:r>
              <a:rPr lang="en-US" altLang="ko-KR" sz="1400" b="1" dirty="0">
                <a:solidFill>
                  <a:schemeClr val="bg1"/>
                </a:solidFill>
              </a:rPr>
              <a:t>?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92A0EB-126A-4CFF-9EA7-FF3F24B0C079}"/>
              </a:ext>
            </a:extLst>
          </p:cNvPr>
          <p:cNvSpPr txBox="1"/>
          <p:nvPr/>
        </p:nvSpPr>
        <p:spPr>
          <a:xfrm>
            <a:off x="9001735" y="1319116"/>
            <a:ext cx="1387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*</a:t>
            </a:r>
            <a:r>
              <a:rPr lang="ko-KR" altLang="en-US" sz="1050" b="1" dirty="0">
                <a:solidFill>
                  <a:srgbClr val="FF0000"/>
                </a:solidFill>
              </a:rPr>
              <a:t>중복 응답 가능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FEC904-AEA9-4AE3-A8B7-EA8667523C35}"/>
              </a:ext>
            </a:extLst>
          </p:cNvPr>
          <p:cNvSpPr/>
          <p:nvPr/>
        </p:nvSpPr>
        <p:spPr>
          <a:xfrm>
            <a:off x="5347948" y="1630158"/>
            <a:ext cx="4861476" cy="290177"/>
          </a:xfrm>
          <a:prstGeom prst="rect">
            <a:avLst/>
          </a:prstGeom>
          <a:solidFill>
            <a:srgbClr val="FFB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    시간이 부족해서 </a:t>
            </a:r>
          </a:p>
        </p:txBody>
      </p:sp>
      <p:pic>
        <p:nvPicPr>
          <p:cNvPr id="66" name="그래픽 65">
            <a:extLst>
              <a:ext uri="{FF2B5EF4-FFF2-40B4-BE49-F238E27FC236}">
                <a16:creationId xmlns:a16="http://schemas.microsoft.com/office/drawing/2014/main" id="{20DEFE92-82AE-4703-AB1C-542BCB841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3308" y="2592669"/>
            <a:ext cx="583913" cy="5839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9A9D9C-101C-48AD-A21B-9ACA7CE1BCFD}"/>
              </a:ext>
            </a:extLst>
          </p:cNvPr>
          <p:cNvSpPr txBox="1"/>
          <p:nvPr/>
        </p:nvSpPr>
        <p:spPr>
          <a:xfrm>
            <a:off x="10265206" y="1600059"/>
            <a:ext cx="74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68%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9B54D0-00F7-4A9B-B106-A16BF1387838}"/>
              </a:ext>
            </a:extLst>
          </p:cNvPr>
          <p:cNvSpPr/>
          <p:nvPr/>
        </p:nvSpPr>
        <p:spPr>
          <a:xfrm>
            <a:off x="5347948" y="2012935"/>
            <a:ext cx="4058607" cy="291600"/>
          </a:xfrm>
          <a:prstGeom prst="rect">
            <a:avLst/>
          </a:prstGeom>
          <a:solidFill>
            <a:srgbClr val="FFB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    아침식사에 너무 많은 준비 필요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8CF567-DDF5-4720-8B92-7A56FAA63E9F}"/>
              </a:ext>
            </a:extLst>
          </p:cNvPr>
          <p:cNvSpPr/>
          <p:nvPr/>
        </p:nvSpPr>
        <p:spPr>
          <a:xfrm>
            <a:off x="5347948" y="2408003"/>
            <a:ext cx="2793820" cy="291600"/>
          </a:xfrm>
          <a:prstGeom prst="rect">
            <a:avLst/>
          </a:prstGeom>
          <a:solidFill>
            <a:srgbClr val="FFB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    공복감을 느끼지 않기 때문에 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AB0AF3A-562C-4E32-A1E0-CF02D7CA8042}"/>
              </a:ext>
            </a:extLst>
          </p:cNvPr>
          <p:cNvSpPr/>
          <p:nvPr/>
        </p:nvSpPr>
        <p:spPr>
          <a:xfrm>
            <a:off x="5347948" y="2826255"/>
            <a:ext cx="1797533" cy="291600"/>
          </a:xfrm>
          <a:prstGeom prst="rect">
            <a:avLst/>
          </a:prstGeom>
          <a:solidFill>
            <a:srgbClr val="FFB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    기타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9D8729-743B-4B3A-AB63-0DC54363B68D}"/>
              </a:ext>
            </a:extLst>
          </p:cNvPr>
          <p:cNvSpPr txBox="1"/>
          <p:nvPr/>
        </p:nvSpPr>
        <p:spPr>
          <a:xfrm>
            <a:off x="9406555" y="2014306"/>
            <a:ext cx="74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43%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66524A5-E7EF-4169-A5D7-411BB7757657}"/>
              </a:ext>
            </a:extLst>
          </p:cNvPr>
          <p:cNvSpPr txBox="1"/>
          <p:nvPr/>
        </p:nvSpPr>
        <p:spPr>
          <a:xfrm>
            <a:off x="8141769" y="2369137"/>
            <a:ext cx="50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20%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BF9EAC0-791A-4B32-ABE8-CF5C8B0B57E6}"/>
              </a:ext>
            </a:extLst>
          </p:cNvPr>
          <p:cNvSpPr txBox="1"/>
          <p:nvPr/>
        </p:nvSpPr>
        <p:spPr>
          <a:xfrm>
            <a:off x="7141610" y="2846064"/>
            <a:ext cx="7487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12%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E2D0BD-76E5-4DD2-A451-9793CEA29784}"/>
              </a:ext>
            </a:extLst>
          </p:cNvPr>
          <p:cNvGrpSpPr/>
          <p:nvPr/>
        </p:nvGrpSpPr>
        <p:grpSpPr>
          <a:xfrm>
            <a:off x="1290669" y="1401686"/>
            <a:ext cx="3616312" cy="1705988"/>
            <a:chOff x="4580810" y="1516957"/>
            <a:chExt cx="5991225" cy="32217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A720F29-5832-4651-999B-FEC4D8A408C1}"/>
                </a:ext>
              </a:extLst>
            </p:cNvPr>
            <p:cNvGrpSpPr/>
            <p:nvPr/>
          </p:nvGrpSpPr>
          <p:grpSpPr>
            <a:xfrm>
              <a:off x="4580810" y="1516957"/>
              <a:ext cx="5991225" cy="3221700"/>
              <a:chOff x="3282027" y="1550300"/>
              <a:chExt cx="5991225" cy="322170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CD6C86D-EF77-4483-A8F1-30F56B69B9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766" t="21355" r="26093" b="31667"/>
              <a:stretch/>
            </p:blipFill>
            <p:spPr>
              <a:xfrm>
                <a:off x="3282027" y="1550300"/>
                <a:ext cx="5991225" cy="3221700"/>
              </a:xfrm>
              <a:prstGeom prst="rect">
                <a:avLst/>
              </a:prstGeom>
            </p:spPr>
          </p:pic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B34282-87AE-4727-8294-E31B0BEDA83D}"/>
                  </a:ext>
                </a:extLst>
              </p:cNvPr>
              <p:cNvSpPr/>
              <p:nvPr/>
            </p:nvSpPr>
            <p:spPr>
              <a:xfrm>
                <a:off x="3497133" y="1648190"/>
                <a:ext cx="1083677" cy="489344"/>
              </a:xfrm>
              <a:prstGeom prst="rect">
                <a:avLst/>
              </a:prstGeom>
              <a:solidFill>
                <a:srgbClr val="43A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6286F4D2-4736-4716-921A-DB0FFCD0F50A}"/>
                  </a:ext>
                </a:extLst>
              </p:cNvPr>
              <p:cNvSpPr/>
              <p:nvPr/>
            </p:nvSpPr>
            <p:spPr>
              <a:xfrm>
                <a:off x="8149457" y="1582242"/>
                <a:ext cx="1083677" cy="489344"/>
              </a:xfrm>
              <a:prstGeom prst="rect">
                <a:avLst/>
              </a:prstGeom>
              <a:solidFill>
                <a:srgbClr val="43A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B67E61A-30C5-4A53-9597-414E4503B8FC}"/>
                </a:ext>
              </a:extLst>
            </p:cNvPr>
            <p:cNvSpPr/>
            <p:nvPr/>
          </p:nvSpPr>
          <p:spPr>
            <a:xfrm>
              <a:off x="4815975" y="1671570"/>
              <a:ext cx="1083677" cy="489344"/>
            </a:xfrm>
            <a:prstGeom prst="rect">
              <a:avLst/>
            </a:prstGeom>
            <a:solidFill>
              <a:srgbClr val="43A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DA0862-F010-49CC-BB00-A7B931312FA5}"/>
              </a:ext>
            </a:extLst>
          </p:cNvPr>
          <p:cNvSpPr/>
          <p:nvPr/>
        </p:nvSpPr>
        <p:spPr>
          <a:xfrm>
            <a:off x="0" y="3491426"/>
            <a:ext cx="12192000" cy="4973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현재 상황을 통해 </a:t>
            </a:r>
            <a:r>
              <a:rPr lang="ko-KR" altLang="en-US" sz="2400" b="1" dirty="0">
                <a:solidFill>
                  <a:srgbClr val="FFC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구독경제를 활용한 아침배달서비스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제안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112438D-FA62-4811-8B07-FFBE1F3DC338}"/>
              </a:ext>
            </a:extLst>
          </p:cNvPr>
          <p:cNvSpPr/>
          <p:nvPr/>
        </p:nvSpPr>
        <p:spPr>
          <a:xfrm>
            <a:off x="961727" y="1155406"/>
            <a:ext cx="10052201" cy="2158169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03AABB78-CEA9-4132-9BDF-40610CBFFFE4}"/>
              </a:ext>
            </a:extLst>
          </p:cNvPr>
          <p:cNvSpPr/>
          <p:nvPr/>
        </p:nvSpPr>
        <p:spPr>
          <a:xfrm>
            <a:off x="1832838" y="4476221"/>
            <a:ext cx="8761888" cy="2086718"/>
          </a:xfrm>
          <a:prstGeom prst="roundRect">
            <a:avLst/>
          </a:prstGeom>
          <a:solidFill>
            <a:srgbClr val="F2D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87BA752-4ABC-4F4D-8C9F-2A9BABC0C6BC}"/>
              </a:ext>
            </a:extLst>
          </p:cNvPr>
          <p:cNvCxnSpPr>
            <a:cxnSpLocks/>
          </p:cNvCxnSpPr>
          <p:nvPr/>
        </p:nvCxnSpPr>
        <p:spPr>
          <a:xfrm>
            <a:off x="6056845" y="4547028"/>
            <a:ext cx="0" cy="1771918"/>
          </a:xfrm>
          <a:prstGeom prst="line">
            <a:avLst/>
          </a:prstGeom>
          <a:ln w="19050">
            <a:solidFill>
              <a:srgbClr val="FEFEF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AE83C6A-178C-41DE-A968-7CA94F5BC47D}"/>
              </a:ext>
            </a:extLst>
          </p:cNvPr>
          <p:cNvSpPr txBox="1"/>
          <p:nvPr/>
        </p:nvSpPr>
        <p:spPr>
          <a:xfrm>
            <a:off x="7592785" y="6550624"/>
            <a:ext cx="28909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</a:rPr>
              <a:t>Google docs </a:t>
            </a:r>
            <a:r>
              <a:rPr lang="ko-KR" altLang="en-US" sz="700" b="1" dirty="0">
                <a:solidFill>
                  <a:schemeClr val="bg1"/>
                </a:solidFill>
              </a:rPr>
              <a:t>설문조사폼 총 </a:t>
            </a:r>
            <a:r>
              <a:rPr lang="en-US" altLang="ko-KR" sz="700" b="1" dirty="0">
                <a:solidFill>
                  <a:schemeClr val="bg1"/>
                </a:solidFill>
              </a:rPr>
              <a:t>342</a:t>
            </a:r>
            <a:r>
              <a:rPr lang="ko-KR" altLang="en-US" sz="700" b="1" dirty="0">
                <a:solidFill>
                  <a:schemeClr val="bg1"/>
                </a:solidFill>
              </a:rPr>
              <a:t>명 대상</a:t>
            </a:r>
            <a:r>
              <a:rPr lang="en-US" altLang="ko-KR" sz="700" b="1" dirty="0">
                <a:solidFill>
                  <a:schemeClr val="bg1"/>
                </a:solidFill>
              </a:rPr>
              <a:t>(2020.05.28~06.12/17</a:t>
            </a:r>
            <a:r>
              <a:rPr lang="ko-KR" altLang="en-US" sz="700" b="1" dirty="0">
                <a:solidFill>
                  <a:schemeClr val="bg1"/>
                </a:solidFill>
              </a:rPr>
              <a:t>일간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6F524C-622D-460C-BA0C-171B7004606F}"/>
              </a:ext>
            </a:extLst>
          </p:cNvPr>
          <p:cNvSpPr txBox="1"/>
          <p:nvPr/>
        </p:nvSpPr>
        <p:spPr>
          <a:xfrm>
            <a:off x="2139729" y="4586741"/>
            <a:ext cx="4754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1. </a:t>
            </a:r>
            <a:r>
              <a:rPr lang="ko-KR" altLang="en-US" sz="800" b="1" dirty="0"/>
              <a:t>베이커리 전문점에서 아침으로 빵을 </a:t>
            </a:r>
            <a:r>
              <a:rPr lang="ko-KR" altLang="en-US" sz="800" b="1" dirty="0" err="1"/>
              <a:t>주문시켜</a:t>
            </a:r>
            <a:r>
              <a:rPr lang="ko-KR" altLang="en-US" sz="800" b="1" dirty="0"/>
              <a:t>  먹을 의향이 있으십니까</a:t>
            </a:r>
            <a:r>
              <a:rPr lang="en-US" altLang="ko-KR" sz="800" b="1" dirty="0"/>
              <a:t>?</a:t>
            </a:r>
            <a:endParaRPr lang="ko-KR" altLang="en-US" sz="800" b="1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50C9736-816D-47EE-A59B-C142BFDD0486}"/>
              </a:ext>
            </a:extLst>
          </p:cNvPr>
          <p:cNvGrpSpPr/>
          <p:nvPr/>
        </p:nvGrpSpPr>
        <p:grpSpPr>
          <a:xfrm>
            <a:off x="2840571" y="4773999"/>
            <a:ext cx="2568854" cy="1729529"/>
            <a:chOff x="2761446" y="2174568"/>
            <a:chExt cx="2568854" cy="172952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0FDA92C-A8CC-44C6-A3DB-71D926BDB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3" b="4434"/>
            <a:stretch/>
          </p:blipFill>
          <p:spPr>
            <a:xfrm>
              <a:off x="2761446" y="2174568"/>
              <a:ext cx="2568854" cy="172952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11C48B-7DDC-4228-B785-BADA3B909389}"/>
                </a:ext>
              </a:extLst>
            </p:cNvPr>
            <p:cNvSpPr txBox="1"/>
            <p:nvPr/>
          </p:nvSpPr>
          <p:spPr>
            <a:xfrm>
              <a:off x="3064987" y="2641781"/>
              <a:ext cx="953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    의향 없다</a:t>
              </a:r>
              <a:endParaRPr lang="en-US" altLang="ko-KR" sz="800" b="1" dirty="0"/>
            </a:p>
            <a:p>
              <a:r>
                <a:rPr lang="en-US" altLang="ko-KR" sz="800" b="1" dirty="0"/>
                <a:t>       33%</a:t>
              </a:r>
              <a:endParaRPr lang="ko-KR" altLang="en-US" sz="8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D68D0A2-2C47-44F7-BCBA-666CAB3C1C1D}"/>
                </a:ext>
              </a:extLst>
            </p:cNvPr>
            <p:cNvSpPr txBox="1"/>
            <p:nvPr/>
          </p:nvSpPr>
          <p:spPr>
            <a:xfrm>
              <a:off x="3961103" y="3014766"/>
              <a:ext cx="9532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/>
                <a:t>   의향 있다</a:t>
              </a:r>
              <a:endParaRPr lang="en-US" altLang="ko-KR" sz="800" b="1" dirty="0"/>
            </a:p>
            <a:p>
              <a:r>
                <a:rPr lang="en-US" altLang="ko-KR" sz="800" b="1" dirty="0"/>
                <a:t>       67%</a:t>
              </a:r>
              <a:endParaRPr lang="ko-KR" altLang="en-US" sz="800" b="1" dirty="0"/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6E9835A8-70F2-4F08-99B7-A410F2B570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330" y="4762218"/>
            <a:ext cx="2025616" cy="177191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8B1A695-4D88-4D66-9AB9-0AFECF781EC7}"/>
              </a:ext>
            </a:extLst>
          </p:cNvPr>
          <p:cNvSpPr txBox="1"/>
          <p:nvPr/>
        </p:nvSpPr>
        <p:spPr>
          <a:xfrm>
            <a:off x="7731646" y="5357929"/>
            <a:ext cx="57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아니다</a:t>
            </a:r>
            <a:endParaRPr lang="en-US" altLang="ko-KR" sz="900" b="1" dirty="0"/>
          </a:p>
          <a:p>
            <a:r>
              <a:rPr lang="en-US" altLang="ko-KR" sz="900" b="1" dirty="0"/>
              <a:t>  43%</a:t>
            </a:r>
            <a:r>
              <a:rPr lang="ko-KR" altLang="en-US" sz="900" b="1" dirty="0"/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A8C4C19-D2A7-42B7-B25A-7F730B340E8F}"/>
              </a:ext>
            </a:extLst>
          </p:cNvPr>
          <p:cNvSpPr txBox="1"/>
          <p:nvPr/>
        </p:nvSpPr>
        <p:spPr>
          <a:xfrm>
            <a:off x="8618625" y="5691847"/>
            <a:ext cx="645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그렇다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F3670A-1F8C-4549-B41C-FDE8697FEDA5}"/>
              </a:ext>
            </a:extLst>
          </p:cNvPr>
          <p:cNvSpPr txBox="1"/>
          <p:nvPr/>
        </p:nvSpPr>
        <p:spPr>
          <a:xfrm>
            <a:off x="8678271" y="5540149"/>
            <a:ext cx="455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57%</a:t>
            </a:r>
            <a:endParaRPr lang="ko-KR" altLang="en-US" sz="9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824A04-DE91-45DA-A64A-9DC1A67D8B49}"/>
              </a:ext>
            </a:extLst>
          </p:cNvPr>
          <p:cNvSpPr txBox="1"/>
          <p:nvPr/>
        </p:nvSpPr>
        <p:spPr>
          <a:xfrm>
            <a:off x="4552702" y="4090818"/>
            <a:ext cx="3225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아침 빵 배달 구독 서비스 설문조사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DE371D-3095-41E0-8843-A70F97EE4058}"/>
              </a:ext>
            </a:extLst>
          </p:cNvPr>
          <p:cNvSpPr txBox="1"/>
          <p:nvPr/>
        </p:nvSpPr>
        <p:spPr>
          <a:xfrm>
            <a:off x="6898335" y="4548729"/>
            <a:ext cx="2856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 b="1"/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방문해서 구매하는 것보다 가격적인 </a:t>
            </a:r>
            <a:r>
              <a:rPr lang="ko-KR" altLang="en-US" dirty="0" err="1"/>
              <a:t>메리트가</a:t>
            </a:r>
            <a:r>
              <a:rPr lang="ko-KR" altLang="en-US" dirty="0"/>
              <a:t> 있다면 </a:t>
            </a:r>
            <a:endParaRPr lang="en-US" altLang="ko-KR" dirty="0"/>
          </a:p>
          <a:p>
            <a:r>
              <a:rPr lang="ko-KR" altLang="en-US" dirty="0"/>
              <a:t>아침 빵 구독 서비스를 이용하시겠습니까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B81A904-4839-4477-88D1-4467230204C9}"/>
              </a:ext>
            </a:extLst>
          </p:cNvPr>
          <p:cNvSpPr txBox="1"/>
          <p:nvPr/>
        </p:nvSpPr>
        <p:spPr>
          <a:xfrm>
            <a:off x="4389174" y="4080732"/>
            <a:ext cx="32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v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337F89-1FB9-4500-9886-9FCA0C5A03EF}"/>
              </a:ext>
            </a:extLst>
          </p:cNvPr>
          <p:cNvSpPr/>
          <p:nvPr/>
        </p:nvSpPr>
        <p:spPr>
          <a:xfrm>
            <a:off x="417905" y="381283"/>
            <a:ext cx="4215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002-2.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시장성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36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우편, 상자, 러시아, 게시, Office, 편지, 배달, 팔의 외 투, 이 글, 메시지, 엽서">
            <a:extLst>
              <a:ext uri="{FF2B5EF4-FFF2-40B4-BE49-F238E27FC236}">
                <a16:creationId xmlns:a16="http://schemas.microsoft.com/office/drawing/2014/main" id="{DA042A06-D9A0-4C82-8101-D1A2D5A34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781672-4A28-4311-BB8C-EB712ED28F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5C9D3EA0-5491-45C6-94F9-FC318683A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7099"/>
              </p:ext>
            </p:extLst>
          </p:nvPr>
        </p:nvGraphicFramePr>
        <p:xfrm>
          <a:off x="4038600" y="4558607"/>
          <a:ext cx="7724775" cy="209326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83727">
                  <a:extLst>
                    <a:ext uri="{9D8B030D-6E8A-4147-A177-3AD203B41FA5}">
                      <a16:colId xmlns:a16="http://schemas.microsoft.com/office/drawing/2014/main" val="525249084"/>
                    </a:ext>
                  </a:extLst>
                </a:gridCol>
                <a:gridCol w="1610262">
                  <a:extLst>
                    <a:ext uri="{9D8B030D-6E8A-4147-A177-3AD203B41FA5}">
                      <a16:colId xmlns:a16="http://schemas.microsoft.com/office/drawing/2014/main" val="1159275095"/>
                    </a:ext>
                  </a:extLst>
                </a:gridCol>
                <a:gridCol w="1610262">
                  <a:extLst>
                    <a:ext uri="{9D8B030D-6E8A-4147-A177-3AD203B41FA5}">
                      <a16:colId xmlns:a16="http://schemas.microsoft.com/office/drawing/2014/main" val="2289930759"/>
                    </a:ext>
                  </a:extLst>
                </a:gridCol>
                <a:gridCol w="1610262">
                  <a:extLst>
                    <a:ext uri="{9D8B030D-6E8A-4147-A177-3AD203B41FA5}">
                      <a16:colId xmlns:a16="http://schemas.microsoft.com/office/drawing/2014/main" val="3143674272"/>
                    </a:ext>
                  </a:extLst>
                </a:gridCol>
                <a:gridCol w="1610262">
                  <a:extLst>
                    <a:ext uri="{9D8B030D-6E8A-4147-A177-3AD203B41FA5}">
                      <a16:colId xmlns:a16="http://schemas.microsoft.com/office/drawing/2014/main" val="2877873782"/>
                    </a:ext>
                  </a:extLst>
                </a:gridCol>
              </a:tblGrid>
              <a:tr h="4263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</a:rPr>
                        <a:t>도입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</a:rPr>
                        <a:t>성장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</a:rPr>
                        <a:t>성숙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</a:rPr>
                        <a:t>쇠퇴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527819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</a:rPr>
                        <a:t>매우 강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30.3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04377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</a:rPr>
                        <a:t>강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16.8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3.8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55439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</a:rPr>
                        <a:t>보통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10.7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8.5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90343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>
                          <a:solidFill>
                            <a:schemeClr val="tx1"/>
                          </a:solidFill>
                        </a:rPr>
                        <a:t>약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5.7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024038"/>
                  </a:ext>
                </a:extLst>
              </a:tr>
            </a:tbl>
          </a:graphicData>
        </a:graphic>
      </p:graphicFrame>
      <p:pic>
        <p:nvPicPr>
          <p:cNvPr id="47" name="그림 46">
            <a:extLst>
              <a:ext uri="{FF2B5EF4-FFF2-40B4-BE49-F238E27FC236}">
                <a16:creationId xmlns:a16="http://schemas.microsoft.com/office/drawing/2014/main" id="{D04A523E-037C-46C3-80D3-172BD2B65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1" t="29588" r="-352" b="-1116"/>
          <a:stretch/>
        </p:blipFill>
        <p:spPr>
          <a:xfrm>
            <a:off x="4094411" y="3829724"/>
            <a:ext cx="1160651" cy="1279948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7C77523-05CD-4095-BD11-8E5B16C03BDD}"/>
              </a:ext>
            </a:extLst>
          </p:cNvPr>
          <p:cNvSpPr/>
          <p:nvPr/>
        </p:nvSpPr>
        <p:spPr>
          <a:xfrm>
            <a:off x="7562850" y="3955024"/>
            <a:ext cx="1871958" cy="514674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야놀자 야체 B" panose="02020603020101020101"/>
              </a:rPr>
              <a:t>수명주기</a:t>
            </a:r>
            <a:r>
              <a:rPr lang="ko-KR" altLang="en-US" b="1" dirty="0">
                <a:ea typeface="야놀자 야체 B" panose="02020603020101020101"/>
              </a:rPr>
              <a:t> 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CE2EFAC-CEBF-4BA6-9739-A83E79495533}"/>
              </a:ext>
            </a:extLst>
          </p:cNvPr>
          <p:cNvSpPr/>
          <p:nvPr/>
        </p:nvSpPr>
        <p:spPr>
          <a:xfrm rot="5400000">
            <a:off x="2544794" y="5270808"/>
            <a:ext cx="2066798" cy="695325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60DD3B-B147-46DC-871F-B68289E1CDEA}"/>
              </a:ext>
            </a:extLst>
          </p:cNvPr>
          <p:cNvSpPr txBox="1"/>
          <p:nvPr/>
        </p:nvSpPr>
        <p:spPr>
          <a:xfrm rot="5400000">
            <a:off x="2799412" y="5433804"/>
            <a:ext cx="1569660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wrap="square" rtlCol="0">
            <a:spAutoFit/>
          </a:bodyPr>
          <a:lstStyle/>
          <a:p>
            <a:r>
              <a:rPr lang="ko-KR" altLang="en-US" b="1" dirty="0">
                <a:ea typeface="야놀자 야체 B" panose="02020603020101020101"/>
              </a:rPr>
              <a:t>기술경쟁력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925EF8-E089-4464-9986-57B38E22412C}"/>
              </a:ext>
            </a:extLst>
          </p:cNvPr>
          <p:cNvSpPr/>
          <p:nvPr/>
        </p:nvSpPr>
        <p:spPr>
          <a:xfrm>
            <a:off x="7041507" y="5023094"/>
            <a:ext cx="3026418" cy="75458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B3895B1-7329-48BD-9281-2621BB2301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 t="2526" r="1456" b="2526"/>
          <a:stretch/>
        </p:blipFill>
        <p:spPr>
          <a:xfrm>
            <a:off x="822885" y="3473550"/>
            <a:ext cx="2067277" cy="3132286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80CA705A-B4A3-4897-92AD-2A644AFC0DB1}"/>
              </a:ext>
            </a:extLst>
          </p:cNvPr>
          <p:cNvGrpSpPr/>
          <p:nvPr/>
        </p:nvGrpSpPr>
        <p:grpSpPr>
          <a:xfrm>
            <a:off x="8257969" y="1080319"/>
            <a:ext cx="4204244" cy="5317816"/>
            <a:chOff x="6800212" y="603194"/>
            <a:chExt cx="4204244" cy="5317816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44393FA-B9D9-411E-9C04-A5EA2FB8C15C}"/>
                </a:ext>
              </a:extLst>
            </p:cNvPr>
            <p:cNvCxnSpPr>
              <a:cxnSpLocks/>
            </p:cNvCxnSpPr>
            <p:nvPr/>
          </p:nvCxnSpPr>
          <p:spPr>
            <a:xfrm>
              <a:off x="8230428" y="2535179"/>
              <a:ext cx="355660" cy="398951"/>
            </a:xfrm>
            <a:prstGeom prst="line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76E69CC-F865-4574-9FAE-0C7FA7853239}"/>
                </a:ext>
              </a:extLst>
            </p:cNvPr>
            <p:cNvCxnSpPr>
              <a:cxnSpLocks/>
            </p:cNvCxnSpPr>
            <p:nvPr/>
          </p:nvCxnSpPr>
          <p:spPr>
            <a:xfrm>
              <a:off x="8486537" y="2523804"/>
              <a:ext cx="355660" cy="398951"/>
            </a:xfrm>
            <a:prstGeom prst="line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0DB561F-F66B-4C5C-8C2F-15DC3A8FE23C}"/>
                </a:ext>
              </a:extLst>
            </p:cNvPr>
            <p:cNvCxnSpPr>
              <a:cxnSpLocks/>
            </p:cNvCxnSpPr>
            <p:nvPr/>
          </p:nvCxnSpPr>
          <p:spPr>
            <a:xfrm>
              <a:off x="8766920" y="2539765"/>
              <a:ext cx="355660" cy="398951"/>
            </a:xfrm>
            <a:prstGeom prst="line">
              <a:avLst/>
            </a:prstGeom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BB7094F-1D03-466D-BA31-F486D0CC8760}"/>
                </a:ext>
              </a:extLst>
            </p:cNvPr>
            <p:cNvGrpSpPr/>
            <p:nvPr/>
          </p:nvGrpSpPr>
          <p:grpSpPr>
            <a:xfrm>
              <a:off x="6800212" y="603194"/>
              <a:ext cx="4204244" cy="5317816"/>
              <a:chOff x="6800212" y="603194"/>
              <a:chExt cx="4204244" cy="5317816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80CCD55-276E-4153-AF94-C99B656C9E30}"/>
                  </a:ext>
                </a:extLst>
              </p:cNvPr>
              <p:cNvGrpSpPr/>
              <p:nvPr/>
            </p:nvGrpSpPr>
            <p:grpSpPr>
              <a:xfrm>
                <a:off x="6800212" y="936989"/>
                <a:ext cx="3509008" cy="4984021"/>
                <a:chOff x="6667153" y="154707"/>
                <a:chExt cx="3509008" cy="4984021"/>
              </a:xfrm>
            </p:grpSpPr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D5A4A16C-E542-4A5B-A595-78377555A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2801" y="154707"/>
                  <a:ext cx="0" cy="2333624"/>
                </a:xfrm>
                <a:prstGeom prst="straightConnector1">
                  <a:avLst/>
                </a:prstGeom>
                <a:ln w="57150">
                  <a:solidFill>
                    <a:srgbClr val="E6E6E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1279CBE0-062B-4827-9DD4-1DD4D92C2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49139" y="2189244"/>
                  <a:ext cx="3105101" cy="2"/>
                </a:xfrm>
                <a:prstGeom prst="straightConnector1">
                  <a:avLst/>
                </a:prstGeom>
                <a:ln w="57150">
                  <a:solidFill>
                    <a:srgbClr val="E6E6E6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원호 23">
                  <a:extLst>
                    <a:ext uri="{FF2B5EF4-FFF2-40B4-BE49-F238E27FC236}">
                      <a16:creationId xmlns:a16="http://schemas.microsoft.com/office/drawing/2014/main" id="{A610DA28-98D1-4BE5-B941-578FA8CE5AE1}"/>
                    </a:ext>
                  </a:extLst>
                </p:cNvPr>
                <p:cNvSpPr/>
                <p:nvPr/>
              </p:nvSpPr>
              <p:spPr>
                <a:xfrm rot="18876591">
                  <a:off x="6711927" y="1674495"/>
                  <a:ext cx="3419459" cy="3509008"/>
                </a:xfrm>
                <a:prstGeom prst="arc">
                  <a:avLst>
                    <a:gd name="adj1" fmla="val 16200000"/>
                    <a:gd name="adj2" fmla="val 21553993"/>
                  </a:avLst>
                </a:prstGeom>
                <a:ln w="57150">
                  <a:solidFill>
                    <a:srgbClr val="E6E6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2"/>
                    </a:solidFill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E7DDB297-EECB-4E34-AF43-461E269DB88F}"/>
                    </a:ext>
                  </a:extLst>
                </p:cNvPr>
                <p:cNvCxnSpPr/>
                <p:nvPr/>
              </p:nvCxnSpPr>
              <p:spPr>
                <a:xfrm>
                  <a:off x="8048625" y="1704975"/>
                  <a:ext cx="0" cy="493794"/>
                </a:xfrm>
                <a:prstGeom prst="line">
                  <a:avLst/>
                </a:prstGeom>
                <a:ln w="57150">
                  <a:solidFill>
                    <a:srgbClr val="E6E6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5185EEA1-F2E9-4601-A6CF-3B4E149F16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67800" y="1828800"/>
                  <a:ext cx="0" cy="360444"/>
                </a:xfrm>
                <a:prstGeom prst="line">
                  <a:avLst/>
                </a:prstGeom>
                <a:ln w="57150">
                  <a:solidFill>
                    <a:srgbClr val="E6E6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4D351A5-1742-4648-AD72-A0F4D405A323}"/>
                  </a:ext>
                </a:extLst>
              </p:cNvPr>
              <p:cNvSpPr txBox="1"/>
              <p:nvPr/>
            </p:nvSpPr>
            <p:spPr>
              <a:xfrm>
                <a:off x="6960712" y="603194"/>
                <a:ext cx="940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2"/>
                    </a:solidFill>
                  </a:rPr>
                  <a:t>기술 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34B0661-969F-4B12-BE60-F7019E00C959}"/>
                  </a:ext>
                </a:extLst>
              </p:cNvPr>
              <p:cNvSpPr txBox="1"/>
              <p:nvPr/>
            </p:nvSpPr>
            <p:spPr>
              <a:xfrm>
                <a:off x="10064181" y="2833368"/>
                <a:ext cx="9402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bg2"/>
                    </a:solidFill>
                  </a:rPr>
                  <a:t>시간</a:t>
                </a:r>
              </a:p>
            </p:txBody>
          </p:sp>
        </p:grp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29E4F97-DBD4-4B2C-81C3-6FA0487E60A8}"/>
              </a:ext>
            </a:extLst>
          </p:cNvPr>
          <p:cNvSpPr/>
          <p:nvPr/>
        </p:nvSpPr>
        <p:spPr>
          <a:xfrm>
            <a:off x="410580" y="246112"/>
            <a:ext cx="4215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002-3.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동태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27A3DE4-246E-40CB-9EAD-0AC02B2EA555}"/>
              </a:ext>
            </a:extLst>
          </p:cNvPr>
          <p:cNvSpPr/>
          <p:nvPr/>
        </p:nvSpPr>
        <p:spPr>
          <a:xfrm>
            <a:off x="640451" y="1022588"/>
            <a:ext cx="7380266" cy="1174505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64F76B0-6063-48CD-B4E7-13F33D748E3B}"/>
              </a:ext>
            </a:extLst>
          </p:cNvPr>
          <p:cNvSpPr txBox="1"/>
          <p:nvPr/>
        </p:nvSpPr>
        <p:spPr>
          <a:xfrm>
            <a:off x="849162" y="1098644"/>
            <a:ext cx="4805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빵 배달서비스 먼저 시행한 </a:t>
            </a:r>
            <a:r>
              <a:rPr lang="ko-KR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파리바게트</a:t>
            </a:r>
            <a:endParaRPr lang="en-US" altLang="ko-KR" sz="1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</a:rPr>
              <a:t>년 </a:t>
            </a:r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r>
              <a:rPr lang="ko-KR" altLang="en-US" sz="1400" b="1" dirty="0">
                <a:solidFill>
                  <a:schemeClr val="bg1"/>
                </a:solidFill>
              </a:rPr>
              <a:t>개월 전부터 빵 배달 시작 </a:t>
            </a:r>
            <a:r>
              <a:rPr lang="en-US" altLang="ko-KR" sz="1400" b="1" dirty="0">
                <a:solidFill>
                  <a:schemeClr val="bg1"/>
                </a:solidFill>
              </a:rPr>
              <a:t>: </a:t>
            </a:r>
            <a:r>
              <a: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하루 </a:t>
            </a:r>
            <a:r>
              <a:rPr lang="en-US" altLang="ko-KR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2~3</a:t>
            </a:r>
            <a:r>
              <a: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건</a:t>
            </a:r>
            <a:endParaRPr lang="en-US" altLang="ko-KR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99B633-8263-4BA6-9D3C-4A3D6E4F139C}"/>
              </a:ext>
            </a:extLst>
          </p:cNvPr>
          <p:cNvSpPr txBox="1"/>
          <p:nvPr/>
        </p:nvSpPr>
        <p:spPr>
          <a:xfrm>
            <a:off x="874766" y="1571287"/>
            <a:ext cx="480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소비자들의 인식 변화 </a:t>
            </a:r>
            <a:r>
              <a:rPr lang="en-US" altLang="ko-KR" sz="1400" b="1" dirty="0">
                <a:solidFill>
                  <a:schemeClr val="bg1"/>
                </a:solidFill>
              </a:rPr>
              <a:t>: </a:t>
            </a:r>
            <a:r>
              <a: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하루 </a:t>
            </a:r>
            <a:r>
              <a:rPr lang="en-US" altLang="ko-KR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20~30</a:t>
            </a:r>
            <a:r>
              <a: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건 </a:t>
            </a:r>
            <a:r>
              <a:rPr lang="en-US" altLang="ko-KR" sz="1400" b="1" dirty="0">
                <a:solidFill>
                  <a:schemeClr val="bg1"/>
                </a:solidFill>
              </a:rPr>
              <a:t>/ </a:t>
            </a:r>
            <a:r>
              <a:rPr lang="ko-KR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매출 </a:t>
            </a:r>
            <a:r>
              <a:rPr lang="en-US" altLang="ko-K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10% UP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D93377-D435-4C8D-A2C4-98B6BEB5A298}"/>
              </a:ext>
            </a:extLst>
          </p:cNvPr>
          <p:cNvSpPr txBox="1"/>
          <p:nvPr/>
        </p:nvSpPr>
        <p:spPr>
          <a:xfrm>
            <a:off x="5557530" y="1257142"/>
            <a:ext cx="26709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무려 </a:t>
            </a:r>
            <a:r>
              <a:rPr lang="en-US" altLang="ko-KR" sz="2400" b="1" dirty="0">
                <a:solidFill>
                  <a:srgbClr val="FF0000"/>
                </a:solidFill>
              </a:rPr>
              <a:t>10</a:t>
            </a:r>
            <a:r>
              <a:rPr lang="ko-KR" altLang="en-US" sz="2400" b="1" dirty="0">
                <a:solidFill>
                  <a:srgbClr val="FF0000"/>
                </a:solidFill>
              </a:rPr>
              <a:t>배 증가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80012F0D-07B8-4ADC-9BAA-073F3B9F5170}"/>
              </a:ext>
            </a:extLst>
          </p:cNvPr>
          <p:cNvCxnSpPr>
            <a:cxnSpLocks/>
          </p:cNvCxnSpPr>
          <p:nvPr/>
        </p:nvCxnSpPr>
        <p:spPr>
          <a:xfrm>
            <a:off x="4932185" y="1221436"/>
            <a:ext cx="971499" cy="53694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1BAE0F-9357-40B5-8BF7-700811D0C3CF}"/>
              </a:ext>
            </a:extLst>
          </p:cNvPr>
          <p:cNvSpPr txBox="1"/>
          <p:nvPr/>
        </p:nvSpPr>
        <p:spPr>
          <a:xfrm>
            <a:off x="790032" y="2734279"/>
            <a:ext cx="6627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현재 배달구독서비스는 성장과 성숙단계 이르렀으며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서비스를 도입할 경우 빠른 시일 내에 성과를 낼 수 있을 것으로 예상됨</a:t>
            </a:r>
            <a:r>
              <a:rPr lang="en-US" altLang="ko-KR" sz="1400" b="1" dirty="0">
                <a:solidFill>
                  <a:schemeClr val="bg1"/>
                </a:solidFill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C23B336-A5E5-4A3C-A7E5-3545579672C9}"/>
              </a:ext>
            </a:extLst>
          </p:cNvPr>
          <p:cNvSpPr/>
          <p:nvPr/>
        </p:nvSpPr>
        <p:spPr>
          <a:xfrm>
            <a:off x="640451" y="2668508"/>
            <a:ext cx="6922279" cy="624030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217ABDB-3784-468D-B495-B800B60206A7}"/>
              </a:ext>
            </a:extLst>
          </p:cNvPr>
          <p:cNvGrpSpPr/>
          <p:nvPr/>
        </p:nvGrpSpPr>
        <p:grpSpPr>
          <a:xfrm>
            <a:off x="655935" y="2234911"/>
            <a:ext cx="1343452" cy="373885"/>
            <a:chOff x="6046505" y="5104697"/>
            <a:chExt cx="1343452" cy="373885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121BA8B-C731-4F61-9E1A-3E4F221897ED}"/>
                </a:ext>
              </a:extLst>
            </p:cNvPr>
            <p:cNvCxnSpPr/>
            <p:nvPr/>
          </p:nvCxnSpPr>
          <p:spPr>
            <a:xfrm flipV="1">
              <a:off x="608089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5D52AEF-39E4-4389-AB5F-EA735DF64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897" y="5455611"/>
              <a:ext cx="1179663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7EEC49-E127-4290-A519-C62B82F81BD2}"/>
                </a:ext>
              </a:extLst>
            </p:cNvPr>
            <p:cNvSpPr txBox="1"/>
            <p:nvPr/>
          </p:nvSpPr>
          <p:spPr>
            <a:xfrm>
              <a:off x="6046505" y="5104697"/>
              <a:ext cx="1343452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동태 분석결과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36E864-F184-4177-A62A-BBA44015675F}"/>
              </a:ext>
            </a:extLst>
          </p:cNvPr>
          <p:cNvSpPr txBox="1"/>
          <p:nvPr/>
        </p:nvSpPr>
        <p:spPr>
          <a:xfrm>
            <a:off x="690327" y="1074171"/>
            <a:ext cx="1226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EBF933-5512-4DC1-A1CF-0D78D51C966B}"/>
              </a:ext>
            </a:extLst>
          </p:cNvPr>
          <p:cNvSpPr txBox="1"/>
          <p:nvPr/>
        </p:nvSpPr>
        <p:spPr>
          <a:xfrm>
            <a:off x="752315" y="1814951"/>
            <a:ext cx="816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- 5</a:t>
            </a:r>
            <a:r>
              <a:rPr lang="ko-KR" altLang="en-US" dirty="0" err="1"/>
              <a:t>년전</a:t>
            </a:r>
            <a:r>
              <a:rPr lang="en-US" altLang="ko-KR" dirty="0"/>
              <a:t>, </a:t>
            </a:r>
            <a:r>
              <a:rPr lang="ko-KR" altLang="en-US" dirty="0" err="1"/>
              <a:t>뉴욕타임즈</a:t>
            </a:r>
            <a:r>
              <a:rPr lang="en-US" altLang="ko-KR" dirty="0"/>
              <a:t> </a:t>
            </a:r>
            <a:r>
              <a:rPr lang="ko-KR" altLang="en-US" dirty="0"/>
              <a:t>구독서비스 도입 후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매출액의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60% </a:t>
            </a:r>
            <a:r>
              <a:rPr lang="en-US" altLang="ko-KR" dirty="0"/>
              <a:t>= </a:t>
            </a:r>
            <a:r>
              <a:rPr lang="ko-KR" altLang="en-US" dirty="0"/>
              <a:t>구독서비스 구조</a:t>
            </a:r>
          </a:p>
        </p:txBody>
      </p:sp>
    </p:spTree>
    <p:extLst>
      <p:ext uri="{BB962C8B-B14F-4D97-AF65-F5344CB8AC3E}">
        <p14:creationId xmlns:p14="http://schemas.microsoft.com/office/powerpoint/2010/main" val="146082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우편, 상자, 러시아, 게시, Office, 편지, 배달, 팔의 외 투, 이 글, 메시지, 엽서">
            <a:extLst>
              <a:ext uri="{FF2B5EF4-FFF2-40B4-BE49-F238E27FC236}">
                <a16:creationId xmlns:a16="http://schemas.microsoft.com/office/drawing/2014/main" id="{DA042A06-D9A0-4C82-8101-D1A2D5A34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D5781672-4A28-4311-BB8C-EB712ED28F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C7430D1-BCA9-4D8A-A46C-4053E63D2A86}"/>
              </a:ext>
            </a:extLst>
          </p:cNvPr>
          <p:cNvGrpSpPr/>
          <p:nvPr/>
        </p:nvGrpSpPr>
        <p:grpSpPr>
          <a:xfrm>
            <a:off x="6179329" y="528717"/>
            <a:ext cx="5744496" cy="2908827"/>
            <a:chOff x="4812168" y="733377"/>
            <a:chExt cx="7100790" cy="5459032"/>
          </a:xfrm>
        </p:grpSpPr>
        <p:sp>
          <p:nvSpPr>
            <p:cNvPr id="97" name="이등변 삼각형 96">
              <a:extLst>
                <a:ext uri="{FF2B5EF4-FFF2-40B4-BE49-F238E27FC236}">
                  <a16:creationId xmlns:a16="http://schemas.microsoft.com/office/drawing/2014/main" id="{D2A1BADC-C6F0-4FB0-958C-44BE0AD11200}"/>
                </a:ext>
              </a:extLst>
            </p:cNvPr>
            <p:cNvSpPr/>
            <p:nvPr/>
          </p:nvSpPr>
          <p:spPr>
            <a:xfrm rot="20703017">
              <a:off x="11451666" y="733377"/>
              <a:ext cx="84851" cy="62253"/>
            </a:xfrm>
            <a:prstGeom prst="triangl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이등변 삼각형 97">
              <a:extLst>
                <a:ext uri="{FF2B5EF4-FFF2-40B4-BE49-F238E27FC236}">
                  <a16:creationId xmlns:a16="http://schemas.microsoft.com/office/drawing/2014/main" id="{F52F5116-28D5-4071-BD7D-99CEDA120D8C}"/>
                </a:ext>
              </a:extLst>
            </p:cNvPr>
            <p:cNvSpPr/>
            <p:nvPr/>
          </p:nvSpPr>
          <p:spPr>
            <a:xfrm rot="1412132">
              <a:off x="11736499" y="781539"/>
              <a:ext cx="62315" cy="45719"/>
            </a:xfrm>
            <a:prstGeom prst="triangl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9" name="위쪽 화살표 30">
              <a:extLst>
                <a:ext uri="{FF2B5EF4-FFF2-40B4-BE49-F238E27FC236}">
                  <a16:creationId xmlns:a16="http://schemas.microsoft.com/office/drawing/2014/main" id="{39CB6DC1-7523-4E3A-BD67-23FA975406CE}"/>
                </a:ext>
              </a:extLst>
            </p:cNvPr>
            <p:cNvSpPr/>
            <p:nvPr/>
          </p:nvSpPr>
          <p:spPr>
            <a:xfrm>
              <a:off x="5898522" y="1120462"/>
              <a:ext cx="334851" cy="4198513"/>
            </a:xfrm>
            <a:prstGeom prst="up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0" name="오른쪽 화살표 31">
              <a:extLst>
                <a:ext uri="{FF2B5EF4-FFF2-40B4-BE49-F238E27FC236}">
                  <a16:creationId xmlns:a16="http://schemas.microsoft.com/office/drawing/2014/main" id="{26E9F363-C2E4-4047-9776-D073605B663F}"/>
                </a:ext>
              </a:extLst>
            </p:cNvPr>
            <p:cNvSpPr/>
            <p:nvPr/>
          </p:nvSpPr>
          <p:spPr>
            <a:xfrm>
              <a:off x="5975797" y="5087153"/>
              <a:ext cx="4507606" cy="321973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D5FDFDD-4023-4A4E-8811-9ED93E7E952A}"/>
                </a:ext>
              </a:extLst>
            </p:cNvPr>
            <p:cNvSpPr txBox="1"/>
            <p:nvPr/>
          </p:nvSpPr>
          <p:spPr>
            <a:xfrm>
              <a:off x="9813701" y="5499279"/>
              <a:ext cx="2099257" cy="69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시장점유율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7721698-F928-4B70-BA4F-40ED3DE42FFC}"/>
                </a:ext>
              </a:extLst>
            </p:cNvPr>
            <p:cNvSpPr txBox="1"/>
            <p:nvPr/>
          </p:nvSpPr>
          <p:spPr>
            <a:xfrm>
              <a:off x="4812168" y="1247765"/>
              <a:ext cx="1326520" cy="69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성장률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E1ADC18-943B-4188-A719-52A48E57E12E}"/>
                </a:ext>
              </a:extLst>
            </p:cNvPr>
            <p:cNvSpPr txBox="1"/>
            <p:nvPr/>
          </p:nvSpPr>
          <p:spPr>
            <a:xfrm>
              <a:off x="9079604" y="3876540"/>
              <a:ext cx="1519707" cy="69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Cash Cow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18EA8C1-FB96-4D26-8C3B-CE13A0054A05}"/>
                </a:ext>
              </a:extLst>
            </p:cNvPr>
            <p:cNvSpPr txBox="1"/>
            <p:nvPr/>
          </p:nvSpPr>
          <p:spPr>
            <a:xfrm>
              <a:off x="9131123" y="1815921"/>
              <a:ext cx="1030311" cy="69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Stars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8F4D946-46F9-403F-984B-91D56ADC11DC}"/>
                </a:ext>
              </a:extLst>
            </p:cNvPr>
            <p:cNvSpPr txBox="1"/>
            <p:nvPr/>
          </p:nvSpPr>
          <p:spPr>
            <a:xfrm>
              <a:off x="6761408" y="1661374"/>
              <a:ext cx="1700012" cy="1212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Question Marks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31E54F7-2538-4CA3-BDE3-C604C7A49BDF}"/>
                </a:ext>
              </a:extLst>
            </p:cNvPr>
            <p:cNvSpPr txBox="1"/>
            <p:nvPr/>
          </p:nvSpPr>
          <p:spPr>
            <a:xfrm>
              <a:off x="7016838" y="3822879"/>
              <a:ext cx="1081826" cy="69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Dogs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A4E48F7-6099-4D2A-A12E-022F37C029D5}"/>
                </a:ext>
              </a:extLst>
            </p:cNvPr>
            <p:cNvSpPr txBox="1"/>
            <p:nvPr/>
          </p:nvSpPr>
          <p:spPr>
            <a:xfrm>
              <a:off x="8632085" y="2404195"/>
              <a:ext cx="1475662" cy="69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마켓컬리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ED55375-DBE0-4754-8305-BAEB2B6BADA3}"/>
                </a:ext>
              </a:extLst>
            </p:cNvPr>
            <p:cNvSpPr txBox="1"/>
            <p:nvPr/>
          </p:nvSpPr>
          <p:spPr>
            <a:xfrm>
              <a:off x="9441114" y="3419698"/>
              <a:ext cx="2099257" cy="51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쿠팡로켓프레시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FB3E678-1FB8-4B29-A6CA-E59E6CF9DF5B}"/>
                </a:ext>
              </a:extLst>
            </p:cNvPr>
            <p:cNvSpPr txBox="1"/>
            <p:nvPr/>
          </p:nvSpPr>
          <p:spPr>
            <a:xfrm>
              <a:off x="8548072" y="2837855"/>
              <a:ext cx="2112135" cy="69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쓱닷컴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</a:rPr>
                <a:t>새벽배송</a:t>
              </a:r>
            </a:p>
          </p:txBody>
        </p:sp>
      </p:grp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F1A2CE12-38A2-4524-8B9C-3607AEA34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969602"/>
              </p:ext>
            </p:extLst>
          </p:nvPr>
        </p:nvGraphicFramePr>
        <p:xfrm>
          <a:off x="1359284" y="1720341"/>
          <a:ext cx="4356384" cy="1556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업체명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성장률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시장 점유율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쿠팡로켓프레시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40.122135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36.2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마켓컬리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73.010821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27.8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쓱닷컴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40.471813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23.45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1609EB7-832C-4227-9835-0F443ACA3920}"/>
              </a:ext>
            </a:extLst>
          </p:cNvPr>
          <p:cNvGrpSpPr/>
          <p:nvPr/>
        </p:nvGrpSpPr>
        <p:grpSpPr>
          <a:xfrm>
            <a:off x="3132881" y="3942947"/>
            <a:ext cx="1476855" cy="2404507"/>
            <a:chOff x="2652947" y="3641317"/>
            <a:chExt cx="1476855" cy="2404507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F07621D8-CCF1-476A-B3A6-C346DD75C699}"/>
                </a:ext>
              </a:extLst>
            </p:cNvPr>
            <p:cNvGrpSpPr/>
            <p:nvPr/>
          </p:nvGrpSpPr>
          <p:grpSpPr>
            <a:xfrm>
              <a:off x="2652947" y="3641317"/>
              <a:ext cx="1476855" cy="959627"/>
              <a:chOff x="2363915" y="3724037"/>
              <a:chExt cx="2035323" cy="1268476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5F46202C-F55D-4603-AEBC-F227EFE0E4EE}"/>
                  </a:ext>
                </a:extLst>
              </p:cNvPr>
              <p:cNvSpPr/>
              <p:nvPr/>
            </p:nvSpPr>
            <p:spPr>
              <a:xfrm>
                <a:off x="2363915" y="3724037"/>
                <a:ext cx="462272" cy="126756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E86EB70-BAF9-426B-A20F-A16562606DA3}"/>
                  </a:ext>
                </a:extLst>
              </p:cNvPr>
              <p:cNvSpPr/>
              <p:nvPr/>
            </p:nvSpPr>
            <p:spPr>
              <a:xfrm>
                <a:off x="3129518" y="4064055"/>
                <a:ext cx="462272" cy="92845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B8E8BA3-CE13-4A27-B231-C60AB795422F}"/>
                  </a:ext>
                </a:extLst>
              </p:cNvPr>
              <p:cNvSpPr/>
              <p:nvPr/>
            </p:nvSpPr>
            <p:spPr>
              <a:xfrm>
                <a:off x="3936966" y="4357821"/>
                <a:ext cx="462272" cy="63469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1CEDAED-9B57-4F7B-97D1-63163A65B3D2}"/>
                </a:ext>
              </a:extLst>
            </p:cNvPr>
            <p:cNvSpPr/>
            <p:nvPr/>
          </p:nvSpPr>
          <p:spPr>
            <a:xfrm>
              <a:off x="2652947" y="5053054"/>
              <a:ext cx="335430" cy="99277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5002B94-CAE5-4AAF-84B7-96D7F2643DC9}"/>
                </a:ext>
              </a:extLst>
            </p:cNvPr>
            <p:cNvSpPr/>
            <p:nvPr/>
          </p:nvSpPr>
          <p:spPr>
            <a:xfrm>
              <a:off x="3208478" y="5343427"/>
              <a:ext cx="335430" cy="7023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66AADA2-34B7-41F8-99FB-9FA59541EC70}"/>
                </a:ext>
              </a:extLst>
            </p:cNvPr>
            <p:cNvSpPr/>
            <p:nvPr/>
          </p:nvSpPr>
          <p:spPr>
            <a:xfrm>
              <a:off x="3794372" y="5278142"/>
              <a:ext cx="335430" cy="76768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77DAF5A2-3EE5-4952-84D1-F4B3618703BC}"/>
              </a:ext>
            </a:extLst>
          </p:cNvPr>
          <p:cNvSpPr txBox="1"/>
          <p:nvPr/>
        </p:nvSpPr>
        <p:spPr>
          <a:xfrm>
            <a:off x="3055065" y="4876264"/>
            <a:ext cx="513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solidFill>
                  <a:schemeClr val="bg1"/>
                </a:solidFill>
              </a:rPr>
              <a:t>쿠팡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ADD173-87F5-424A-9C13-F111D80BB633}"/>
              </a:ext>
            </a:extLst>
          </p:cNvPr>
          <p:cNvSpPr txBox="1"/>
          <p:nvPr/>
        </p:nvSpPr>
        <p:spPr>
          <a:xfrm>
            <a:off x="3463557" y="4875214"/>
            <a:ext cx="1079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solidFill>
                  <a:schemeClr val="bg1"/>
                </a:solidFill>
              </a:rPr>
              <a:t>마켓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컬리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DABF41C-37BD-493F-807B-C6A2315EE186}"/>
              </a:ext>
            </a:extLst>
          </p:cNvPr>
          <p:cNvSpPr txBox="1"/>
          <p:nvPr/>
        </p:nvSpPr>
        <p:spPr>
          <a:xfrm>
            <a:off x="4142184" y="4876606"/>
            <a:ext cx="732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solidFill>
                  <a:schemeClr val="bg1"/>
                </a:solidFill>
              </a:rPr>
              <a:t>슥</a:t>
            </a:r>
            <a:r>
              <a:rPr kumimoji="1" lang="ko-KR" altLang="en-US" sz="1200" dirty="0">
                <a:solidFill>
                  <a:schemeClr val="bg1"/>
                </a:solidFill>
              </a:rPr>
              <a:t>닷컴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A5698D4-F087-4C67-89CE-BD78920304E5}"/>
              </a:ext>
            </a:extLst>
          </p:cNvPr>
          <p:cNvSpPr txBox="1"/>
          <p:nvPr/>
        </p:nvSpPr>
        <p:spPr>
          <a:xfrm>
            <a:off x="3055065" y="6332302"/>
            <a:ext cx="513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solidFill>
                  <a:schemeClr val="bg1"/>
                </a:solidFill>
              </a:rPr>
              <a:t>쿠팡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6BD74C5-9AD2-4953-9CD6-A9CE405D02E8}"/>
              </a:ext>
            </a:extLst>
          </p:cNvPr>
          <p:cNvSpPr txBox="1"/>
          <p:nvPr/>
        </p:nvSpPr>
        <p:spPr>
          <a:xfrm>
            <a:off x="3448059" y="6331252"/>
            <a:ext cx="1079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solidFill>
                  <a:schemeClr val="bg1"/>
                </a:solidFill>
              </a:rPr>
              <a:t>마켓</a:t>
            </a:r>
            <a:r>
              <a:rPr kumimoji="1" lang="ko-KR" altLang="en-US" sz="1200" dirty="0" err="1">
                <a:solidFill>
                  <a:schemeClr val="bg1"/>
                </a:solidFill>
              </a:rPr>
              <a:t>컬리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0762694-6AA9-44CF-B603-FB946AD04B21}"/>
              </a:ext>
            </a:extLst>
          </p:cNvPr>
          <p:cNvSpPr txBox="1"/>
          <p:nvPr/>
        </p:nvSpPr>
        <p:spPr>
          <a:xfrm>
            <a:off x="4126686" y="6330036"/>
            <a:ext cx="732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solidFill>
                  <a:schemeClr val="bg1"/>
                </a:solidFill>
              </a:rPr>
              <a:t>슥</a:t>
            </a:r>
            <a:r>
              <a:rPr kumimoji="1" lang="ko-KR" altLang="en-US" sz="1200" dirty="0">
                <a:solidFill>
                  <a:schemeClr val="bg1"/>
                </a:solidFill>
              </a:rPr>
              <a:t>닷컴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DBAF8298-E6FC-46C7-B144-9E17C42855F3}"/>
              </a:ext>
            </a:extLst>
          </p:cNvPr>
          <p:cNvGrpSpPr/>
          <p:nvPr/>
        </p:nvGrpSpPr>
        <p:grpSpPr>
          <a:xfrm>
            <a:off x="6216089" y="3892395"/>
            <a:ext cx="5402074" cy="2371753"/>
            <a:chOff x="5911403" y="855364"/>
            <a:chExt cx="5537915" cy="4748437"/>
          </a:xfrm>
        </p:grpSpPr>
        <p:sp>
          <p:nvSpPr>
            <p:cNvPr id="128" name="오른쪽 화살표 48">
              <a:extLst>
                <a:ext uri="{FF2B5EF4-FFF2-40B4-BE49-F238E27FC236}">
                  <a16:creationId xmlns:a16="http://schemas.microsoft.com/office/drawing/2014/main" id="{C0323C8A-ACBF-49AC-BB3B-64E359206187}"/>
                </a:ext>
              </a:extLst>
            </p:cNvPr>
            <p:cNvSpPr/>
            <p:nvPr/>
          </p:nvSpPr>
          <p:spPr>
            <a:xfrm>
              <a:off x="5911403" y="3412900"/>
              <a:ext cx="4507606" cy="321973"/>
            </a:xfrm>
            <a:prstGeom prst="rightArrow">
              <a:avLst/>
            </a:prstGeom>
            <a:solidFill>
              <a:srgbClr val="FFE699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9" name="위쪽 화살표 66">
              <a:extLst>
                <a:ext uri="{FF2B5EF4-FFF2-40B4-BE49-F238E27FC236}">
                  <a16:creationId xmlns:a16="http://schemas.microsoft.com/office/drawing/2014/main" id="{53C9EA6B-7A36-4D2B-B16C-B2AD6FEAB526}"/>
                </a:ext>
              </a:extLst>
            </p:cNvPr>
            <p:cNvSpPr/>
            <p:nvPr/>
          </p:nvSpPr>
          <p:spPr>
            <a:xfrm>
              <a:off x="7993770" y="1645130"/>
              <a:ext cx="257629" cy="3958671"/>
            </a:xfrm>
            <a:prstGeom prst="upArrow">
              <a:avLst/>
            </a:prstGeom>
            <a:solidFill>
              <a:srgbClr val="FFE699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C772732-9A9E-4D93-8FC3-42770E458FA0}"/>
                </a:ext>
              </a:extLst>
            </p:cNvPr>
            <p:cNvSpPr txBox="1"/>
            <p:nvPr/>
          </p:nvSpPr>
          <p:spPr>
            <a:xfrm>
              <a:off x="7423125" y="855364"/>
              <a:ext cx="1548917" cy="73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시장점유율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A0110E0-B516-4860-8887-C01147FAD044}"/>
                </a:ext>
              </a:extLst>
            </p:cNvPr>
            <p:cNvSpPr txBox="1"/>
            <p:nvPr/>
          </p:nvSpPr>
          <p:spPr>
            <a:xfrm>
              <a:off x="10534918" y="3374264"/>
              <a:ext cx="914400" cy="73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매출액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531A668-F846-469D-AB7F-B8A434D0C422}"/>
                </a:ext>
              </a:extLst>
            </p:cNvPr>
            <p:cNvSpPr txBox="1"/>
            <p:nvPr/>
          </p:nvSpPr>
          <p:spPr>
            <a:xfrm>
              <a:off x="9285668" y="1880314"/>
              <a:ext cx="1893194" cy="616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쿠팡로켓프레시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44CF308-95CE-4056-87C2-9D290E93EA4D}"/>
                </a:ext>
              </a:extLst>
            </p:cNvPr>
            <p:cNvSpPr txBox="1"/>
            <p:nvPr/>
          </p:nvSpPr>
          <p:spPr>
            <a:xfrm>
              <a:off x="8577329" y="2305320"/>
              <a:ext cx="1197736" cy="73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마켓컬리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7827C1C-2274-43CB-97B5-B2F1D4C1F1EA}"/>
                </a:ext>
              </a:extLst>
            </p:cNvPr>
            <p:cNvSpPr txBox="1"/>
            <p:nvPr/>
          </p:nvSpPr>
          <p:spPr>
            <a:xfrm>
              <a:off x="8568001" y="2778009"/>
              <a:ext cx="1043188" cy="73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쓱닷컴</a:t>
              </a:r>
            </a:p>
          </p:txBody>
        </p:sp>
      </p:grpSp>
      <p:cxnSp>
        <p:nvCxnSpPr>
          <p:cNvPr id="135" name="직선 연결선 9">
            <a:extLst>
              <a:ext uri="{FF2B5EF4-FFF2-40B4-BE49-F238E27FC236}">
                <a16:creationId xmlns:a16="http://schemas.microsoft.com/office/drawing/2014/main" id="{ABA4BB81-9916-46A5-A024-E2A77F4E7C01}"/>
              </a:ext>
            </a:extLst>
          </p:cNvPr>
          <p:cNvCxnSpPr/>
          <p:nvPr/>
        </p:nvCxnSpPr>
        <p:spPr>
          <a:xfrm flipV="1">
            <a:off x="1374695" y="3592664"/>
            <a:ext cx="9263270" cy="198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2">
            <a:extLst>
              <a:ext uri="{FF2B5EF4-FFF2-40B4-BE49-F238E27FC236}">
                <a16:creationId xmlns:a16="http://schemas.microsoft.com/office/drawing/2014/main" id="{F57EA99C-6660-41F8-8B45-CD610C20E118}"/>
              </a:ext>
            </a:extLst>
          </p:cNvPr>
          <p:cNvCxnSpPr>
            <a:cxnSpLocks/>
          </p:cNvCxnSpPr>
          <p:nvPr/>
        </p:nvCxnSpPr>
        <p:spPr>
          <a:xfrm>
            <a:off x="6013206" y="1323623"/>
            <a:ext cx="6230" cy="46736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9">
            <a:extLst>
              <a:ext uri="{FF2B5EF4-FFF2-40B4-BE49-F238E27FC236}">
                <a16:creationId xmlns:a16="http://schemas.microsoft.com/office/drawing/2014/main" id="{91C96663-9817-43C4-9B64-5E693314A4CF}"/>
              </a:ext>
            </a:extLst>
          </p:cNvPr>
          <p:cNvCxnSpPr>
            <a:cxnSpLocks/>
          </p:cNvCxnSpPr>
          <p:nvPr/>
        </p:nvCxnSpPr>
        <p:spPr>
          <a:xfrm flipV="1">
            <a:off x="2216258" y="4913134"/>
            <a:ext cx="3146156" cy="50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9">
            <a:extLst>
              <a:ext uri="{FF2B5EF4-FFF2-40B4-BE49-F238E27FC236}">
                <a16:creationId xmlns:a16="http://schemas.microsoft.com/office/drawing/2014/main" id="{0DF2221D-D862-402F-8D55-DEFCEBEF1897}"/>
              </a:ext>
            </a:extLst>
          </p:cNvPr>
          <p:cNvCxnSpPr>
            <a:cxnSpLocks/>
          </p:cNvCxnSpPr>
          <p:nvPr/>
        </p:nvCxnSpPr>
        <p:spPr>
          <a:xfrm flipV="1">
            <a:off x="2216258" y="6338728"/>
            <a:ext cx="3146156" cy="5072"/>
          </a:xfrm>
          <a:prstGeom prst="line">
            <a:avLst/>
          </a:prstGeom>
          <a:ln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ECFDE3F-7528-4FC9-B2E4-9249AAD8DB7D}"/>
              </a:ext>
            </a:extLst>
          </p:cNvPr>
          <p:cNvGrpSpPr/>
          <p:nvPr/>
        </p:nvGrpSpPr>
        <p:grpSpPr>
          <a:xfrm>
            <a:off x="1449569" y="5224401"/>
            <a:ext cx="1147562" cy="373885"/>
            <a:chOff x="6046505" y="5104697"/>
            <a:chExt cx="1147562" cy="37388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BE234876-EFAC-47AE-BF4A-7CD71916FEDC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59E0FEA-EBA1-497F-825F-ED567EABDD45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6175783" y="5469209"/>
              <a:ext cx="444503" cy="9373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CE3C39A-6ABF-4823-A704-B1888D7A7358}"/>
                </a:ext>
              </a:extLst>
            </p:cNvPr>
            <p:cNvSpPr txBox="1"/>
            <p:nvPr/>
          </p:nvSpPr>
          <p:spPr>
            <a:xfrm>
              <a:off x="6046505" y="5104697"/>
              <a:ext cx="1147562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매출액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5E4483C-38D8-40A5-AC4C-A3A2297B05E3}"/>
              </a:ext>
            </a:extLst>
          </p:cNvPr>
          <p:cNvGrpSpPr/>
          <p:nvPr/>
        </p:nvGrpSpPr>
        <p:grpSpPr>
          <a:xfrm>
            <a:off x="1374695" y="3756004"/>
            <a:ext cx="1147562" cy="373885"/>
            <a:chOff x="6019346" y="5113750"/>
            <a:chExt cx="1147562" cy="373885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20CE30B-DCFB-43F7-8254-AF876B501B35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BD99BDC-B855-4D4C-ABFF-A5F0EDF5A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783" y="5446985"/>
              <a:ext cx="850915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D3BCD3B-34FE-43BE-B473-66673D72F531}"/>
                </a:ext>
              </a:extLst>
            </p:cNvPr>
            <p:cNvSpPr txBox="1"/>
            <p:nvPr/>
          </p:nvSpPr>
          <p:spPr>
            <a:xfrm>
              <a:off x="6019346" y="5113750"/>
              <a:ext cx="1147562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시장 점유율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111054D-85C4-4CF1-81F0-0225B53A8E8E}"/>
              </a:ext>
            </a:extLst>
          </p:cNvPr>
          <p:cNvSpPr/>
          <p:nvPr/>
        </p:nvSpPr>
        <p:spPr>
          <a:xfrm>
            <a:off x="410580" y="246112"/>
            <a:ext cx="6013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002-4.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위상분석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분포분석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55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우편 배달 부, 그림, 인형, 데코, 장식, 편지, 우편, 보내기, 게시 Letter, 배달">
            <a:extLst>
              <a:ext uri="{FF2B5EF4-FFF2-40B4-BE49-F238E27FC236}">
                <a16:creationId xmlns:a16="http://schemas.microsoft.com/office/drawing/2014/main" id="{5851AAD2-569B-4A57-A3BF-B2BCD663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9EF4D6-2D16-4C1E-987E-092EA16B8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A26311-22E6-4CD8-8A13-571CBB79EDFB}"/>
              </a:ext>
            </a:extLst>
          </p:cNvPr>
          <p:cNvSpPr/>
          <p:nvPr/>
        </p:nvSpPr>
        <p:spPr>
          <a:xfrm>
            <a:off x="3763461" y="2915334"/>
            <a:ext cx="5389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003.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비즈니스 모델 설계 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55CC9C-ABA3-4C62-B8C2-BC23FD4F28BF}"/>
              </a:ext>
            </a:extLst>
          </p:cNvPr>
          <p:cNvSpPr/>
          <p:nvPr/>
        </p:nvSpPr>
        <p:spPr>
          <a:xfrm>
            <a:off x="6649642" y="3561665"/>
            <a:ext cx="2313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뚜레쥬르 </a:t>
            </a:r>
            <a:r>
              <a:rPr lang="en-US" altLang="ko-KR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아침구독배달서비스</a:t>
            </a:r>
            <a:endParaRPr lang="en-US" altLang="ko-KR" sz="12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96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cord's getting a second Panera Bread restaurant">
            <a:extLst>
              <a:ext uri="{FF2B5EF4-FFF2-40B4-BE49-F238E27FC236}">
                <a16:creationId xmlns:a16="http://schemas.microsoft.com/office/drawing/2014/main" id="{CCBFB8EC-CD40-400D-BC73-D7FE65D3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E25DD4-3A61-4E59-BF9F-FF643E182A8D}"/>
              </a:ext>
            </a:extLst>
          </p:cNvPr>
          <p:cNvSpPr/>
          <p:nvPr/>
        </p:nvSpPr>
        <p:spPr>
          <a:xfrm>
            <a:off x="0" y="952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7289A3-0A3C-4FF2-905E-6E8D6BD51F43}"/>
              </a:ext>
            </a:extLst>
          </p:cNvPr>
          <p:cNvSpPr/>
          <p:nvPr/>
        </p:nvSpPr>
        <p:spPr>
          <a:xfrm>
            <a:off x="275036" y="237002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003.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비즈니스 모델 설계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벤치마킹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BB9AA4D-6B38-400F-B635-2368BFE99995}"/>
              </a:ext>
            </a:extLst>
          </p:cNvPr>
          <p:cNvSpPr/>
          <p:nvPr/>
        </p:nvSpPr>
        <p:spPr>
          <a:xfrm>
            <a:off x="5592977" y="2451174"/>
            <a:ext cx="572350" cy="578483"/>
          </a:xfrm>
          <a:prstGeom prst="rightArrow">
            <a:avLst>
              <a:gd name="adj1" fmla="val 50000"/>
              <a:gd name="adj2" fmla="val 57362"/>
            </a:avLst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F0DA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13D7F8F-F2B5-447D-8101-C0EEC643849E}"/>
              </a:ext>
            </a:extLst>
          </p:cNvPr>
          <p:cNvSpPr/>
          <p:nvPr/>
        </p:nvSpPr>
        <p:spPr>
          <a:xfrm>
            <a:off x="6447628" y="1835830"/>
            <a:ext cx="4663884" cy="185364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268016-3A7A-40D8-8FCF-8CAA60EB990F}"/>
              </a:ext>
            </a:extLst>
          </p:cNvPr>
          <p:cNvGrpSpPr/>
          <p:nvPr/>
        </p:nvGrpSpPr>
        <p:grpSpPr>
          <a:xfrm>
            <a:off x="1124649" y="1199597"/>
            <a:ext cx="1428428" cy="697050"/>
            <a:chOff x="6046505" y="5104697"/>
            <a:chExt cx="1147562" cy="697050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F137378-95DA-4125-8938-FEC12A0FF172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7E948CA-E4B7-4FF6-AE52-F559155BEC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783" y="5446985"/>
              <a:ext cx="850915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17EBF5-EC14-414C-897C-ACD8DB9EE629}"/>
                </a:ext>
              </a:extLst>
            </p:cNvPr>
            <p:cNvSpPr txBox="1"/>
            <p:nvPr/>
          </p:nvSpPr>
          <p:spPr>
            <a:xfrm>
              <a:off x="6046505" y="5104697"/>
              <a:ext cx="1147562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 err="1">
                  <a:solidFill>
                    <a:schemeClr val="bg1"/>
                  </a:solidFill>
                  <a:ea typeface="야놀자 야체 B" panose="02020603020101020101"/>
                </a:rPr>
                <a:t>여섯시</a:t>
              </a: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  <a:ea typeface="야놀자 야체 B" panose="02020603020101020101"/>
                </a:rPr>
                <a:t>:</a:t>
              </a: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오븐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05A4AD-E98F-4706-B7BA-0FCD99DA4C0C}"/>
              </a:ext>
            </a:extLst>
          </p:cNvPr>
          <p:cNvGrpSpPr/>
          <p:nvPr/>
        </p:nvGrpSpPr>
        <p:grpSpPr>
          <a:xfrm>
            <a:off x="1140956" y="4245135"/>
            <a:ext cx="1343452" cy="373885"/>
            <a:chOff x="6046505" y="5104697"/>
            <a:chExt cx="1343452" cy="373885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C52CF1C-6D56-47F8-A59E-3C69BA08F306}"/>
                </a:ext>
              </a:extLst>
            </p:cNvPr>
            <p:cNvCxnSpPr/>
            <p:nvPr/>
          </p:nvCxnSpPr>
          <p:spPr>
            <a:xfrm flipV="1">
              <a:off x="608089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660D437-FF07-4AEB-B230-04DF39782B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0897" y="5455611"/>
              <a:ext cx="1179663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1FBCC8-B861-4506-886E-6C2DCA11805C}"/>
                </a:ext>
              </a:extLst>
            </p:cNvPr>
            <p:cNvSpPr txBox="1"/>
            <p:nvPr/>
          </p:nvSpPr>
          <p:spPr>
            <a:xfrm>
              <a:off x="6046505" y="5104697"/>
              <a:ext cx="1343452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  <a:ea typeface="야놀자 야체 B" panose="02020603020101020101"/>
                </a:rPr>
                <a:t>Panera bread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3871E34-ADF2-491E-A6ED-546098A3370D}"/>
              </a:ext>
            </a:extLst>
          </p:cNvPr>
          <p:cNvSpPr txBox="1"/>
          <p:nvPr/>
        </p:nvSpPr>
        <p:spPr>
          <a:xfrm>
            <a:off x="6681796" y="2155641"/>
            <a:ext cx="46638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유명 베이커리 </a:t>
            </a:r>
            <a:r>
              <a:rPr lang="ko-KR" altLang="en-US" sz="1400" b="1" dirty="0" err="1">
                <a:solidFill>
                  <a:schemeClr val="bg1"/>
                </a:solidFill>
              </a:rPr>
              <a:t>셰프들이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</a:rPr>
              <a:t>프로듀싱하는</a:t>
            </a:r>
            <a:r>
              <a:rPr lang="ko-KR" altLang="en-US" sz="1400" b="1" dirty="0">
                <a:solidFill>
                  <a:schemeClr val="bg1"/>
                </a:solidFill>
              </a:rPr>
              <a:t> 롯데백화점 자체브랜드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 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베이커리 종류를 가격대 별로 나누어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</a:rPr>
              <a:t>제공하는 구독서비스 벤치마킹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722D5B-F541-4D68-91AA-4339C0DA0627}"/>
              </a:ext>
            </a:extLst>
          </p:cNvPr>
          <p:cNvSpPr txBox="1"/>
          <p:nvPr/>
        </p:nvSpPr>
        <p:spPr>
          <a:xfrm>
            <a:off x="6609972" y="4941188"/>
            <a:ext cx="4129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 미국과 캐나다에 </a:t>
            </a:r>
            <a:r>
              <a:rPr lang="en-US" altLang="ko-KR" sz="1400" b="1" dirty="0">
                <a:solidFill>
                  <a:schemeClr val="bg1"/>
                </a:solidFill>
              </a:rPr>
              <a:t>2,000 </a:t>
            </a:r>
            <a:r>
              <a:rPr lang="ko-KR" altLang="en-US" sz="1400" b="1" dirty="0">
                <a:solidFill>
                  <a:schemeClr val="bg1"/>
                </a:solidFill>
              </a:rPr>
              <a:t>개 이상의 지점이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</a:rPr>
              <a:t>있는 베이커리 카페 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>
                <a:solidFill>
                  <a:schemeClr val="bg1"/>
                </a:solidFill>
              </a:rPr>
              <a:t> 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빵 </a:t>
            </a:r>
            <a:r>
              <a:rPr lang="ko-KR" altLang="en-US" sz="1400" b="1" dirty="0" err="1">
                <a:solidFill>
                  <a:schemeClr val="bg1"/>
                </a:solidFill>
              </a:rPr>
              <a:t>딜리버리</a:t>
            </a:r>
            <a:r>
              <a:rPr lang="ko-KR" altLang="en-US" sz="1400" b="1" dirty="0">
                <a:solidFill>
                  <a:schemeClr val="bg1"/>
                </a:solidFill>
              </a:rPr>
              <a:t> 서비스에 우유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닭고기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계란 등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</a:rPr>
              <a:t>신선식품까지 배달하는 서비스 벤치마킹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F7EECC48-F896-4865-A15A-37C463A451E8}"/>
              </a:ext>
            </a:extLst>
          </p:cNvPr>
          <p:cNvSpPr/>
          <p:nvPr/>
        </p:nvSpPr>
        <p:spPr>
          <a:xfrm>
            <a:off x="5599322" y="5236721"/>
            <a:ext cx="572350" cy="578483"/>
          </a:xfrm>
          <a:prstGeom prst="rightArrow">
            <a:avLst>
              <a:gd name="adj1" fmla="val 50000"/>
              <a:gd name="adj2" fmla="val 57362"/>
            </a:avLst>
          </a:prstGeom>
          <a:solidFill>
            <a:srgbClr val="F7F0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7F0DA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CE404E5-34F4-4566-B449-AD856BD360BB}"/>
              </a:ext>
            </a:extLst>
          </p:cNvPr>
          <p:cNvSpPr/>
          <p:nvPr/>
        </p:nvSpPr>
        <p:spPr>
          <a:xfrm>
            <a:off x="6455650" y="4587160"/>
            <a:ext cx="4663884" cy="185364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  <p:pic>
        <p:nvPicPr>
          <p:cNvPr id="3076" name="Picture 4" descr="Panera Bread - Wikipedia">
            <a:extLst>
              <a:ext uri="{FF2B5EF4-FFF2-40B4-BE49-F238E27FC236}">
                <a16:creationId xmlns:a16="http://schemas.microsoft.com/office/drawing/2014/main" id="{1794A597-6C50-48F3-B473-287DB7978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1" b="16377"/>
          <a:stretch/>
        </p:blipFill>
        <p:spPr bwMode="auto">
          <a:xfrm>
            <a:off x="1284526" y="4804914"/>
            <a:ext cx="2015409" cy="130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Panera Bread announces proposed Forney location near Kroger ...">
            <a:extLst>
              <a:ext uri="{FF2B5EF4-FFF2-40B4-BE49-F238E27FC236}">
                <a16:creationId xmlns:a16="http://schemas.microsoft.com/office/drawing/2014/main" id="{ABCC7565-847C-483C-AF79-C392B3671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935" y="4804914"/>
            <a:ext cx="2015409" cy="135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elita&amp;Co.">
            <a:extLst>
              <a:ext uri="{FF2B5EF4-FFF2-40B4-BE49-F238E27FC236}">
                <a16:creationId xmlns:a16="http://schemas.microsoft.com/office/drawing/2014/main" id="{026F7248-C8DC-48FD-BF41-5135FC369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26" y="1727410"/>
            <a:ext cx="4026150" cy="186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26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oncord's getting a second Panera Bread restaurant">
            <a:extLst>
              <a:ext uri="{FF2B5EF4-FFF2-40B4-BE49-F238E27FC236}">
                <a16:creationId xmlns:a16="http://schemas.microsoft.com/office/drawing/2014/main" id="{DA996359-CAAF-4397-8512-2FC8B9830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7B2C06-4E97-43CF-9729-7944B5AC088B}"/>
              </a:ext>
            </a:extLst>
          </p:cNvPr>
          <p:cNvSpPr/>
          <p:nvPr/>
        </p:nvSpPr>
        <p:spPr>
          <a:xfrm>
            <a:off x="0" y="952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D086B0-6170-4680-9EB9-575A9D47D530}"/>
              </a:ext>
            </a:extLst>
          </p:cNvPr>
          <p:cNvSpPr/>
          <p:nvPr/>
        </p:nvSpPr>
        <p:spPr>
          <a:xfrm>
            <a:off x="1351244" y="3150964"/>
            <a:ext cx="9448800" cy="24280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25378D-ACD2-4B4C-AD31-1620BB1C85D2}"/>
              </a:ext>
            </a:extLst>
          </p:cNvPr>
          <p:cNvGrpSpPr/>
          <p:nvPr/>
        </p:nvGrpSpPr>
        <p:grpSpPr>
          <a:xfrm>
            <a:off x="197400" y="2365741"/>
            <a:ext cx="11752729" cy="1788460"/>
            <a:chOff x="179294" y="3186953"/>
            <a:chExt cx="11752729" cy="178846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DBE5C55-C719-486F-B524-C45793C5E7BF}"/>
                </a:ext>
              </a:extLst>
            </p:cNvPr>
            <p:cNvSpPr/>
            <p:nvPr/>
          </p:nvSpPr>
          <p:spPr>
            <a:xfrm>
              <a:off x="179294" y="3186953"/>
              <a:ext cx="1757079" cy="178846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Who?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A6B7D8-ADF4-42D7-87B4-AD4C40EDCB4C}"/>
                </a:ext>
              </a:extLst>
            </p:cNvPr>
            <p:cNvSpPr/>
            <p:nvPr/>
          </p:nvSpPr>
          <p:spPr>
            <a:xfrm>
              <a:off x="2142566" y="3186953"/>
              <a:ext cx="1757079" cy="178846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AE9DF6C-B785-4A69-8B58-5486BC190D57}"/>
                </a:ext>
              </a:extLst>
            </p:cNvPr>
            <p:cNvSpPr/>
            <p:nvPr/>
          </p:nvSpPr>
          <p:spPr>
            <a:xfrm>
              <a:off x="4159628" y="3186953"/>
              <a:ext cx="1757079" cy="178846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FDFEDA2-A35E-48D9-A986-70BBA0354C1D}"/>
                </a:ext>
              </a:extLst>
            </p:cNvPr>
            <p:cNvSpPr/>
            <p:nvPr/>
          </p:nvSpPr>
          <p:spPr>
            <a:xfrm>
              <a:off x="6275295" y="3186953"/>
              <a:ext cx="1757079" cy="178846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88459FA-ED8C-4F9C-A426-3D8AF6A93905}"/>
                </a:ext>
              </a:extLst>
            </p:cNvPr>
            <p:cNvSpPr/>
            <p:nvPr/>
          </p:nvSpPr>
          <p:spPr>
            <a:xfrm>
              <a:off x="8211672" y="3186953"/>
              <a:ext cx="1757079" cy="178846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Why?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D3C1E5F-02BA-4A0A-BECD-49CBAE8B8A3D}"/>
                </a:ext>
              </a:extLst>
            </p:cNvPr>
            <p:cNvSpPr/>
            <p:nvPr/>
          </p:nvSpPr>
          <p:spPr>
            <a:xfrm>
              <a:off x="10174944" y="3186953"/>
              <a:ext cx="1757079" cy="1788460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How?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332C73-33C0-4274-B17F-915BD3CE33B1}"/>
                </a:ext>
              </a:extLst>
            </p:cNvPr>
            <p:cNvSpPr txBox="1"/>
            <p:nvPr/>
          </p:nvSpPr>
          <p:spPr>
            <a:xfrm>
              <a:off x="2196356" y="3758017"/>
              <a:ext cx="169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When?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30F88F-ACAF-414D-90D6-49B9F55C103E}"/>
                </a:ext>
              </a:extLst>
            </p:cNvPr>
            <p:cNvSpPr txBox="1"/>
            <p:nvPr/>
          </p:nvSpPr>
          <p:spPr>
            <a:xfrm>
              <a:off x="6266330" y="3758016"/>
              <a:ext cx="169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Where?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B22CC0-0FF5-44D2-B12F-CCC24048F8B3}"/>
                </a:ext>
              </a:extLst>
            </p:cNvPr>
            <p:cNvSpPr txBox="1"/>
            <p:nvPr/>
          </p:nvSpPr>
          <p:spPr>
            <a:xfrm>
              <a:off x="4236723" y="3758015"/>
              <a:ext cx="16907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What?</a:t>
              </a:r>
              <a:endPara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7E1689A-5F6F-475A-9479-32EA1C30966D}"/>
              </a:ext>
            </a:extLst>
          </p:cNvPr>
          <p:cNvGrpSpPr/>
          <p:nvPr/>
        </p:nvGrpSpPr>
        <p:grpSpPr>
          <a:xfrm>
            <a:off x="655798" y="1622291"/>
            <a:ext cx="1147562" cy="389873"/>
            <a:chOff x="6124027" y="5087962"/>
            <a:chExt cx="1147562" cy="389873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687578C-7094-4B4A-9F93-3DF2537E6FE8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ED0633E-89C9-4BE7-97DD-595E43AE7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783" y="5451211"/>
              <a:ext cx="677676" cy="17998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C99B04-988C-4DBB-AFF6-7719F334B070}"/>
                </a:ext>
              </a:extLst>
            </p:cNvPr>
            <p:cNvSpPr txBox="1"/>
            <p:nvPr/>
          </p:nvSpPr>
          <p:spPr>
            <a:xfrm>
              <a:off x="6124027" y="5087962"/>
              <a:ext cx="1147562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  <a:ea typeface="야놀자 야체 B" panose="02020603020101020101"/>
                </a:rPr>
                <a:t>5W1H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1D85C18-F3F7-4ECE-B1C6-10BF7B4AEC6E}"/>
              </a:ext>
            </a:extLst>
          </p:cNvPr>
          <p:cNvSpPr txBox="1"/>
          <p:nvPr/>
        </p:nvSpPr>
        <p:spPr>
          <a:xfrm>
            <a:off x="179469" y="4584512"/>
            <a:ext cx="19184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아침을 챙겨 먹지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못하는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 err="1">
                <a:solidFill>
                  <a:schemeClr val="bg1"/>
                </a:solidFill>
              </a:rPr>
              <a:t>인가구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292832-AEDA-4259-971F-15E4B9111C47}"/>
              </a:ext>
            </a:extLst>
          </p:cNvPr>
          <p:cNvSpPr txBox="1"/>
          <p:nvPr/>
        </p:nvSpPr>
        <p:spPr>
          <a:xfrm>
            <a:off x="2158875" y="4584512"/>
            <a:ext cx="1893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>
                <a:solidFill>
                  <a:schemeClr val="bg1"/>
                </a:solidFill>
              </a:rPr>
              <a:t>아무때나</a:t>
            </a:r>
            <a:r>
              <a:rPr lang="ko-KR" altLang="en-US" sz="1050" dirty="0">
                <a:solidFill>
                  <a:schemeClr val="bg1"/>
                </a:solidFill>
              </a:rPr>
              <a:t> 편하게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핸드폰으로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주문하고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아침 일찍 수령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15C8C2-124E-4E61-B5BE-F0D8814531E3}"/>
              </a:ext>
            </a:extLst>
          </p:cNvPr>
          <p:cNvSpPr txBox="1"/>
          <p:nvPr/>
        </p:nvSpPr>
        <p:spPr>
          <a:xfrm>
            <a:off x="4182292" y="4584512"/>
            <a:ext cx="189335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매장에서 구운 건강하고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따듯한 베이커리와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신선한 원재료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E0FA68-D721-4116-914F-C288E8524B16}"/>
              </a:ext>
            </a:extLst>
          </p:cNvPr>
          <p:cNvSpPr txBox="1"/>
          <p:nvPr/>
        </p:nvSpPr>
        <p:spPr>
          <a:xfrm>
            <a:off x="6268453" y="4584511"/>
            <a:ext cx="1866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각자의 집에서 편안하게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즐기는 아침식사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F04F8D-EAEE-430C-A895-2F928779C350}"/>
              </a:ext>
            </a:extLst>
          </p:cNvPr>
          <p:cNvSpPr txBox="1"/>
          <p:nvPr/>
        </p:nvSpPr>
        <p:spPr>
          <a:xfrm>
            <a:off x="8264975" y="4584511"/>
            <a:ext cx="18653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이른 아침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아침을 준비하기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힘들고 귀찮음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F9532D-A614-48F2-9C7A-5F8022E0CC7B}"/>
              </a:ext>
            </a:extLst>
          </p:cNvPr>
          <p:cNvSpPr txBox="1"/>
          <p:nvPr/>
        </p:nvSpPr>
        <p:spPr>
          <a:xfrm>
            <a:off x="10087417" y="4584511"/>
            <a:ext cx="21373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자체배달 서비스를 통한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dirty="0">
                <a:solidFill>
                  <a:schemeClr val="bg1"/>
                </a:solidFill>
              </a:rPr>
              <a:t>새벽배송과 구독서비스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algn="ctr"/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E3E338-6C8D-4C20-ADA8-BD8C48675667}"/>
              </a:ext>
            </a:extLst>
          </p:cNvPr>
          <p:cNvSpPr/>
          <p:nvPr/>
        </p:nvSpPr>
        <p:spPr>
          <a:xfrm>
            <a:off x="275036" y="237002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003.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비즈니스 모델 설계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5W1H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351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우편 배달 부, 그림, 인형, 데코, 장식, 편지, 우편, 보내기, 게시 Letter, 배달">
            <a:extLst>
              <a:ext uri="{FF2B5EF4-FFF2-40B4-BE49-F238E27FC236}">
                <a16:creationId xmlns:a16="http://schemas.microsoft.com/office/drawing/2014/main" id="{5851AAD2-569B-4A57-A3BF-B2BCD663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89EF4D6-2D16-4C1E-987E-092EA16B82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7289A3-0A3C-4FF2-905E-6E8D6BD51F43}"/>
              </a:ext>
            </a:extLst>
          </p:cNvPr>
          <p:cNvSpPr/>
          <p:nvPr/>
        </p:nvSpPr>
        <p:spPr>
          <a:xfrm>
            <a:off x="275036" y="237002"/>
            <a:ext cx="968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003.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비즈니스 모델 설계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Five Force Model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9399D3-36C9-4183-9693-6E5A5069C4B1}"/>
              </a:ext>
            </a:extLst>
          </p:cNvPr>
          <p:cNvSpPr/>
          <p:nvPr/>
        </p:nvSpPr>
        <p:spPr>
          <a:xfrm>
            <a:off x="445086" y="1025013"/>
            <a:ext cx="5819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집중화 전략의 아침 배달서비스를 </a:t>
            </a:r>
            <a:r>
              <a:rPr lang="en-US" altLang="ko-KR" sz="1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Five Force Model</a:t>
            </a:r>
            <a:r>
              <a:rPr lang="ko-KR" altLang="en-US" sz="1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나타낸 그림</a:t>
            </a:r>
            <a:r>
              <a:rPr lang="en-US" altLang="ko-KR" sz="1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76627A-A0A2-4702-BE12-479ACF4766EF}"/>
              </a:ext>
            </a:extLst>
          </p:cNvPr>
          <p:cNvGrpSpPr/>
          <p:nvPr/>
        </p:nvGrpSpPr>
        <p:grpSpPr>
          <a:xfrm>
            <a:off x="4729100" y="1421218"/>
            <a:ext cx="2872596" cy="1530854"/>
            <a:chOff x="4873925" y="1250830"/>
            <a:chExt cx="2872596" cy="1302589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3B87A5F3-C25F-415F-8B13-CDF03F00D40D}"/>
                </a:ext>
              </a:extLst>
            </p:cNvPr>
            <p:cNvSpPr/>
            <p:nvPr/>
          </p:nvSpPr>
          <p:spPr>
            <a:xfrm>
              <a:off x="4873925" y="1250830"/>
              <a:ext cx="2872596" cy="1302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64692771-E60A-4843-BF7C-CC0819AF0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5847" y="1725756"/>
              <a:ext cx="2294627" cy="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97FE35-FBAF-4B1B-B680-6B3E06CF5ACD}"/>
                </a:ext>
              </a:extLst>
            </p:cNvPr>
            <p:cNvSpPr txBox="1"/>
            <p:nvPr/>
          </p:nvSpPr>
          <p:spPr>
            <a:xfrm>
              <a:off x="5040728" y="1412955"/>
              <a:ext cx="2540791" cy="299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>
                  <a:solidFill>
                    <a:schemeClr val="bg1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</a:defRPr>
              </a:lvl1pPr>
            </a:lstStyle>
            <a:p>
              <a:r>
                <a:rPr lang="ko-KR" altLang="en-US" dirty="0">
                  <a:solidFill>
                    <a:srgbClr val="005DAB"/>
                  </a:solidFill>
                </a:rPr>
                <a:t>잠재경쟁자의 위협 </a:t>
              </a:r>
              <a:r>
                <a:rPr lang="en-US" altLang="ko-KR" dirty="0">
                  <a:solidFill>
                    <a:srgbClr val="005DAB"/>
                  </a:solidFill>
                </a:rPr>
                <a:t>: </a:t>
              </a:r>
              <a:r>
                <a:rPr lang="ko-KR" altLang="en-US" dirty="0">
                  <a:solidFill>
                    <a:srgbClr val="005DAB"/>
                  </a:solidFill>
                </a:rPr>
                <a:t>중간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A1A452-C68E-48CF-B855-12E53815CA36}"/>
              </a:ext>
            </a:extLst>
          </p:cNvPr>
          <p:cNvGrpSpPr/>
          <p:nvPr/>
        </p:nvGrpSpPr>
        <p:grpSpPr>
          <a:xfrm>
            <a:off x="4636918" y="3292125"/>
            <a:ext cx="2994122" cy="1564917"/>
            <a:chOff x="4636918" y="2968032"/>
            <a:chExt cx="2994122" cy="1302589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CB3FF82-69AD-421B-A307-DF87A4C2C6AD}"/>
                </a:ext>
              </a:extLst>
            </p:cNvPr>
            <p:cNvGrpSpPr/>
            <p:nvPr/>
          </p:nvGrpSpPr>
          <p:grpSpPr>
            <a:xfrm>
              <a:off x="4659702" y="2968032"/>
              <a:ext cx="2872596" cy="1302589"/>
              <a:chOff x="4873925" y="1166922"/>
              <a:chExt cx="2872596" cy="1302589"/>
            </a:xfrm>
          </p:grpSpPr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BB22334E-06A4-47AB-AC03-64EA62D53DED}"/>
                  </a:ext>
                </a:extLst>
              </p:cNvPr>
              <p:cNvSpPr/>
              <p:nvPr/>
            </p:nvSpPr>
            <p:spPr>
              <a:xfrm>
                <a:off x="4873925" y="1166922"/>
                <a:ext cx="2872596" cy="13025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2E099E0-B1D7-48C1-829D-B8169EE7F7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847" y="1516818"/>
                <a:ext cx="2294627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E26BC0-67C9-40F6-9135-541ED64BFA3A}"/>
                  </a:ext>
                </a:extLst>
              </p:cNvPr>
              <p:cNvSpPr txBox="1"/>
              <p:nvPr/>
            </p:nvSpPr>
            <p:spPr>
              <a:xfrm>
                <a:off x="4877841" y="1249058"/>
                <a:ext cx="2864020" cy="261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rgbClr val="005DAB"/>
                    </a:solidFill>
                  </a:rPr>
                  <a:t>기존 경쟁자 간의 경쟁강도 </a:t>
                </a:r>
                <a:r>
                  <a:rPr lang="en-US" altLang="ko-KR" sz="1400" dirty="0">
                    <a:solidFill>
                      <a:srgbClr val="005DAB"/>
                    </a:solidFill>
                  </a:rPr>
                  <a:t>: </a:t>
                </a:r>
                <a:r>
                  <a:rPr lang="ko-KR" altLang="en-US" sz="1400" dirty="0">
                    <a:solidFill>
                      <a:srgbClr val="005DAB"/>
                    </a:solidFill>
                  </a:rPr>
                  <a:t>높음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4BB785-BD69-4E22-B78A-7ECFC64AE88A}"/>
                </a:ext>
              </a:extLst>
            </p:cNvPr>
            <p:cNvSpPr txBox="1"/>
            <p:nvPr/>
          </p:nvSpPr>
          <p:spPr>
            <a:xfrm>
              <a:off x="4636918" y="3376362"/>
              <a:ext cx="2994122" cy="691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>
                  <a:solidFill>
                    <a:schemeClr val="bg1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</a:defRPr>
              </a:lvl1pPr>
            </a:lstStyle>
            <a:p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- 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이미 존재하고 있는 기업들의 안정적인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   시장점유율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>
                      <a:lumMod val="75000"/>
                    </a:schemeClr>
                  </a:solidFill>
                </a:rPr>
                <a:t>독점율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신선식품 배송서비스 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   (</a:t>
              </a:r>
              <a:r>
                <a:rPr lang="ko-KR" altLang="en-US" sz="1200" dirty="0" err="1">
                  <a:solidFill>
                    <a:schemeClr val="tx2">
                      <a:lumMod val="75000"/>
                    </a:schemeClr>
                  </a:solidFill>
                </a:rPr>
                <a:t>마켓컬리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200" dirty="0" err="1">
                  <a:solidFill>
                    <a:schemeClr val="tx2">
                      <a:lumMod val="75000"/>
                    </a:schemeClr>
                  </a:solidFill>
                </a:rPr>
                <a:t>쿠팡프레쉬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)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E2E7EFD-1E1A-482A-9306-E6337A5A6371}"/>
              </a:ext>
            </a:extLst>
          </p:cNvPr>
          <p:cNvSpPr txBox="1"/>
          <p:nvPr/>
        </p:nvSpPr>
        <p:spPr>
          <a:xfrm>
            <a:off x="4744303" y="1957773"/>
            <a:ext cx="2783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다른 음식 기업들의 신선제품 배달 서비스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다른 제빵 기업들의 배달 서비스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타사보다 낮은 상표 인지도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    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파리바게트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92EC0F-6928-4E11-8F65-B57EAC34746B}"/>
              </a:ext>
            </a:extLst>
          </p:cNvPr>
          <p:cNvSpPr txBox="1"/>
          <p:nvPr/>
        </p:nvSpPr>
        <p:spPr>
          <a:xfrm>
            <a:off x="9119557" y="3507014"/>
            <a:ext cx="229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활성화 돼 있는 배달시장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    (ex.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배달의 민족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요기요 등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)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533309-1CBD-4395-8C40-34A5721ACE0A}"/>
              </a:ext>
            </a:extLst>
          </p:cNvPr>
          <p:cNvGrpSpPr/>
          <p:nvPr/>
        </p:nvGrpSpPr>
        <p:grpSpPr>
          <a:xfrm>
            <a:off x="4659702" y="5536534"/>
            <a:ext cx="2912567" cy="1149686"/>
            <a:chOff x="4811697" y="5248772"/>
            <a:chExt cx="2464122" cy="114968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960FC57A-63A6-4789-B349-E29E15A99C25}"/>
                </a:ext>
              </a:extLst>
            </p:cNvPr>
            <p:cNvGrpSpPr/>
            <p:nvPr/>
          </p:nvGrpSpPr>
          <p:grpSpPr>
            <a:xfrm>
              <a:off x="4811697" y="5248772"/>
              <a:ext cx="2456456" cy="1084464"/>
              <a:chOff x="4873925" y="1250830"/>
              <a:chExt cx="2872596" cy="1302589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21DF62FB-B687-47C9-B6B4-14742F56B152}"/>
                  </a:ext>
                </a:extLst>
              </p:cNvPr>
              <p:cNvSpPr/>
              <p:nvPr/>
            </p:nvSpPr>
            <p:spPr>
              <a:xfrm>
                <a:off x="4873925" y="1250830"/>
                <a:ext cx="2872596" cy="13025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B6D55224-A970-4AC1-8B66-6A15FE912E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75847" y="1647644"/>
                <a:ext cx="2294627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77B382C-EBFD-4E37-B5C0-EBC1B09BAE94}"/>
                  </a:ext>
                </a:extLst>
              </p:cNvPr>
              <p:cNvSpPr txBox="1"/>
              <p:nvPr/>
            </p:nvSpPr>
            <p:spPr>
              <a:xfrm>
                <a:off x="5266495" y="1275164"/>
                <a:ext cx="2294627" cy="406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rgbClr val="005DAB"/>
                    </a:solidFill>
                  </a:rPr>
                  <a:t>대체재의 위협 </a:t>
                </a:r>
                <a:r>
                  <a:rPr lang="en-US" altLang="ko-KR" dirty="0">
                    <a:solidFill>
                      <a:srgbClr val="005DAB"/>
                    </a:solidFill>
                  </a:rPr>
                  <a:t>: </a:t>
                </a:r>
                <a:r>
                  <a:rPr lang="ko-KR" altLang="en-US" dirty="0">
                    <a:solidFill>
                      <a:srgbClr val="005DAB"/>
                    </a:solidFill>
                  </a:rPr>
                  <a:t>높음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813FB0C-21F5-493B-A37A-02689D6F54C6}"/>
                </a:ext>
              </a:extLst>
            </p:cNvPr>
            <p:cNvSpPr txBox="1"/>
            <p:nvPr/>
          </p:nvSpPr>
          <p:spPr>
            <a:xfrm>
              <a:off x="4981192" y="5567461"/>
              <a:ext cx="22946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>
                  <a:solidFill>
                    <a:schemeClr val="bg1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</a:defRPr>
              </a:lvl1pPr>
            </a:lstStyle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아침식사 배달 서비스 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음식시장의 구독 서비스 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 err="1">
                  <a:solidFill>
                    <a:schemeClr val="tx2">
                      <a:lumMod val="75000"/>
                    </a:schemeClr>
                  </a:solidFill>
                </a:rPr>
                <a:t>맞춤식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 음식 제공 서비스 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신선 재료제품 배달 서비스 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8" name="화살표: 아래쪽 77">
            <a:extLst>
              <a:ext uri="{FF2B5EF4-FFF2-40B4-BE49-F238E27FC236}">
                <a16:creationId xmlns:a16="http://schemas.microsoft.com/office/drawing/2014/main" id="{C2308FB2-D4A6-4031-AF58-CF535D770C8E}"/>
              </a:ext>
            </a:extLst>
          </p:cNvPr>
          <p:cNvSpPr/>
          <p:nvPr/>
        </p:nvSpPr>
        <p:spPr>
          <a:xfrm>
            <a:off x="5919635" y="2893258"/>
            <a:ext cx="345057" cy="28910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FD3C3ACA-32FB-49B0-B701-C0BBD6929A21}"/>
              </a:ext>
            </a:extLst>
          </p:cNvPr>
          <p:cNvSpPr/>
          <p:nvPr/>
        </p:nvSpPr>
        <p:spPr>
          <a:xfrm rot="16200000">
            <a:off x="3852603" y="3937143"/>
            <a:ext cx="345057" cy="28910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화살표: 아래쪽 79">
            <a:extLst>
              <a:ext uri="{FF2B5EF4-FFF2-40B4-BE49-F238E27FC236}">
                <a16:creationId xmlns:a16="http://schemas.microsoft.com/office/drawing/2014/main" id="{378B53BA-32CC-4577-B316-11B85D7874C8}"/>
              </a:ext>
            </a:extLst>
          </p:cNvPr>
          <p:cNvSpPr/>
          <p:nvPr/>
        </p:nvSpPr>
        <p:spPr>
          <a:xfrm rot="5400000" flipH="1">
            <a:off x="7994339" y="3937143"/>
            <a:ext cx="345057" cy="28910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아래쪽 80">
            <a:extLst>
              <a:ext uri="{FF2B5EF4-FFF2-40B4-BE49-F238E27FC236}">
                <a16:creationId xmlns:a16="http://schemas.microsoft.com/office/drawing/2014/main" id="{AD9FABC1-44FC-4383-BEEF-CF1979F0C3DC}"/>
              </a:ext>
            </a:extLst>
          </p:cNvPr>
          <p:cNvSpPr/>
          <p:nvPr/>
        </p:nvSpPr>
        <p:spPr>
          <a:xfrm flipV="1">
            <a:off x="5919636" y="4984103"/>
            <a:ext cx="345057" cy="28910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9F9AA630-FA95-4BEE-A697-17EBE9310AD4}"/>
              </a:ext>
            </a:extLst>
          </p:cNvPr>
          <p:cNvGrpSpPr/>
          <p:nvPr/>
        </p:nvGrpSpPr>
        <p:grpSpPr>
          <a:xfrm>
            <a:off x="699247" y="3524487"/>
            <a:ext cx="2667455" cy="1202905"/>
            <a:chOff x="4811699" y="5248772"/>
            <a:chExt cx="2456458" cy="1084464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9A99C32-C580-44F2-8618-BC6F43B36B15}"/>
                </a:ext>
              </a:extLst>
            </p:cNvPr>
            <p:cNvGrpSpPr/>
            <p:nvPr/>
          </p:nvGrpSpPr>
          <p:grpSpPr>
            <a:xfrm>
              <a:off x="4811699" y="5248772"/>
              <a:ext cx="2456458" cy="1084464"/>
              <a:chOff x="4873925" y="1250830"/>
              <a:chExt cx="2872596" cy="1302589"/>
            </a:xfrm>
          </p:grpSpPr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5B813277-D78D-46A1-A0D5-220FF74A3548}"/>
                  </a:ext>
                </a:extLst>
              </p:cNvPr>
              <p:cNvSpPr/>
              <p:nvPr/>
            </p:nvSpPr>
            <p:spPr>
              <a:xfrm>
                <a:off x="4873925" y="1250830"/>
                <a:ext cx="2872596" cy="130258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BDACC573-4B33-470C-BAEB-2E5CBDB462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2909" y="1709920"/>
                <a:ext cx="2294628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E0B4DD6-3BD4-453F-AB1F-25C22FDECEDA}"/>
                  </a:ext>
                </a:extLst>
              </p:cNvPr>
              <p:cNvSpPr txBox="1"/>
              <p:nvPr/>
            </p:nvSpPr>
            <p:spPr>
              <a:xfrm>
                <a:off x="5148022" y="1306608"/>
                <a:ext cx="2471079" cy="406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solidFill>
                      <a:schemeClr val="bg1"/>
                    </a:solidFill>
                    <a:latin typeface="넥슨 풋볼고딕 B" panose="020B0803000000000000" pitchFamily="50" charset="-127"/>
                    <a:ea typeface="넥슨 풋볼고딕 B" panose="020B0803000000000000" pitchFamily="50" charset="-127"/>
                  </a:defRPr>
                </a:lvl1pPr>
              </a:lstStyle>
              <a:p>
                <a:r>
                  <a:rPr lang="ko-KR" altLang="en-US" dirty="0">
                    <a:solidFill>
                      <a:srgbClr val="005DAB"/>
                    </a:solidFill>
                  </a:rPr>
                  <a:t>구매자의 교섭력 </a:t>
                </a:r>
                <a:r>
                  <a:rPr lang="en-US" altLang="ko-KR" dirty="0">
                    <a:solidFill>
                      <a:srgbClr val="005DAB"/>
                    </a:solidFill>
                  </a:rPr>
                  <a:t>: </a:t>
                </a:r>
                <a:r>
                  <a:rPr lang="ko-KR" altLang="en-US" dirty="0">
                    <a:solidFill>
                      <a:srgbClr val="005DAB"/>
                    </a:solidFill>
                  </a:rPr>
                  <a:t>중간</a:t>
                </a: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7C2B1F1-54EC-46AE-ADEE-0C5E8578047E}"/>
                </a:ext>
              </a:extLst>
            </p:cNvPr>
            <p:cNvSpPr txBox="1"/>
            <p:nvPr/>
          </p:nvSpPr>
          <p:spPr>
            <a:xfrm>
              <a:off x="4973530" y="5467965"/>
              <a:ext cx="22946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>
                  <a:solidFill>
                    <a:schemeClr val="bg1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</a:defRPr>
              </a:lvl1pPr>
            </a:lstStyle>
            <a:p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아침식사를 하는 직장인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학생 등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 혼자 사는 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r>
                <a:rPr lang="ko-KR" altLang="en-US" sz="1200" dirty="0" err="1">
                  <a:solidFill>
                    <a:schemeClr val="tx2">
                      <a:lumMod val="75000"/>
                    </a:schemeClr>
                  </a:solidFill>
                </a:rPr>
                <a:t>인가구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 따뜻한 빵을 먹고 싶어하는 개인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8FC767F2-4ADE-48DC-AB56-CEB37B242910}"/>
              </a:ext>
            </a:extLst>
          </p:cNvPr>
          <p:cNvSpPr txBox="1"/>
          <p:nvPr/>
        </p:nvSpPr>
        <p:spPr>
          <a:xfrm>
            <a:off x="9119557" y="3942499"/>
            <a:ext cx="229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음식점 구독 서비스 제공 회사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2B6EC12-5F5B-4997-A2D9-9D0330ECECF6}"/>
              </a:ext>
            </a:extLst>
          </p:cNvPr>
          <p:cNvGrpSpPr/>
          <p:nvPr/>
        </p:nvGrpSpPr>
        <p:grpSpPr>
          <a:xfrm>
            <a:off x="8801436" y="3491686"/>
            <a:ext cx="2872595" cy="1302588"/>
            <a:chOff x="4873925" y="1250830"/>
            <a:chExt cx="2872596" cy="1302589"/>
          </a:xfrm>
        </p:grpSpPr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5A7E5110-3C5E-4AC3-ACC5-64C8CF094D30}"/>
                </a:ext>
              </a:extLst>
            </p:cNvPr>
            <p:cNvSpPr/>
            <p:nvPr/>
          </p:nvSpPr>
          <p:spPr>
            <a:xfrm>
              <a:off x="4873925" y="1250830"/>
              <a:ext cx="2872596" cy="130258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B4ED4004-4DCA-4110-93BF-78644C5B2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5847" y="1677693"/>
              <a:ext cx="2294627" cy="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5F08481-13D0-4348-8DED-E71C2BD1A143}"/>
                </a:ext>
              </a:extLst>
            </p:cNvPr>
            <p:cNvSpPr txBox="1"/>
            <p:nvPr/>
          </p:nvSpPr>
          <p:spPr>
            <a:xfrm>
              <a:off x="5071031" y="1335135"/>
              <a:ext cx="2521585" cy="381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>
                  <a:solidFill>
                    <a:schemeClr val="bg1"/>
                  </a:solidFill>
                  <a:latin typeface="넥슨 풋볼고딕 B" panose="020B0803000000000000" pitchFamily="50" charset="-127"/>
                  <a:ea typeface="넥슨 풋볼고딕 B" panose="020B0803000000000000" pitchFamily="50" charset="-127"/>
                </a:defRPr>
              </a:lvl1pPr>
            </a:lstStyle>
            <a:p>
              <a:r>
                <a:rPr lang="ko-KR" altLang="en-US" dirty="0">
                  <a:solidFill>
                    <a:srgbClr val="005DAB"/>
                  </a:solidFill>
                </a:rPr>
                <a:t>공급자와의 교섭력 </a:t>
              </a:r>
              <a:r>
                <a:rPr lang="en-US" altLang="ko-KR" dirty="0">
                  <a:solidFill>
                    <a:srgbClr val="005DAB"/>
                  </a:solidFill>
                </a:rPr>
                <a:t>: </a:t>
              </a:r>
              <a:r>
                <a:rPr lang="ko-KR" altLang="en-US" dirty="0">
                  <a:solidFill>
                    <a:srgbClr val="005DAB"/>
                  </a:solidFill>
                </a:rPr>
                <a:t>낮음</a:t>
              </a: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B3294B38-E6C5-4886-A6BE-CCB6A44280C0}"/>
              </a:ext>
            </a:extLst>
          </p:cNvPr>
          <p:cNvSpPr txBox="1"/>
          <p:nvPr/>
        </p:nvSpPr>
        <p:spPr>
          <a:xfrm>
            <a:off x="8988130" y="3921221"/>
            <a:ext cx="229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활성화 돼 있는 배달시장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    (ex.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배달의 민족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요기요 등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5CB1C67-29D0-4FBA-B521-7C3AA3205062}"/>
              </a:ext>
            </a:extLst>
          </p:cNvPr>
          <p:cNvSpPr txBox="1"/>
          <p:nvPr/>
        </p:nvSpPr>
        <p:spPr>
          <a:xfrm>
            <a:off x="8988130" y="4356707"/>
            <a:ext cx="2426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b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defRPr>
            </a:lvl1pPr>
          </a:lstStyle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</a:rPr>
              <a:t>음식점 구독 서비스 제공 회사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34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침 식사, 포도, 바나나, 과일, 커피, 컵, 사발, 얼굴, 커피 브라운, 브라운 과일">
            <a:extLst>
              <a:ext uri="{FF2B5EF4-FFF2-40B4-BE49-F238E27FC236}">
                <a16:creationId xmlns:a16="http://schemas.microsoft.com/office/drawing/2014/main" id="{061C1CDE-D3A6-4DF8-AEC5-E771A0E00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" y="-7536"/>
            <a:ext cx="12188296" cy="686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A8B7249-BFB9-46EA-86B8-B5FA1FF8F188}"/>
              </a:ext>
            </a:extLst>
          </p:cNvPr>
          <p:cNvSpPr/>
          <p:nvPr/>
        </p:nvSpPr>
        <p:spPr>
          <a:xfrm>
            <a:off x="-3704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Group 14"/>
          <p:cNvGrpSpPr>
            <a:grpSpLocks noChangeAspect="1"/>
          </p:cNvGrpSpPr>
          <p:nvPr/>
        </p:nvGrpSpPr>
        <p:grpSpPr bwMode="auto">
          <a:xfrm rot="21092456">
            <a:off x="11225845" y="306501"/>
            <a:ext cx="465138" cy="431800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14"/>
          <p:cNvGrpSpPr>
            <a:grpSpLocks noChangeAspect="1"/>
          </p:cNvGrpSpPr>
          <p:nvPr/>
        </p:nvGrpSpPr>
        <p:grpSpPr bwMode="auto">
          <a:xfrm rot="1359760">
            <a:off x="11681526" y="531297"/>
            <a:ext cx="290927" cy="270076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3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 rot="1800000">
            <a:off x="11663726" y="163582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3600000">
            <a:off x="11724432" y="221473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1583869" y="148638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11541900" y="556180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11584350" y="510224"/>
            <a:ext cx="18000" cy="36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이등변 삼각형 63"/>
          <p:cNvSpPr/>
          <p:nvPr/>
        </p:nvSpPr>
        <p:spPr>
          <a:xfrm rot="20703017">
            <a:off x="11451666" y="733377"/>
            <a:ext cx="84851" cy="62253"/>
          </a:xfrm>
          <a:prstGeom prst="triangl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이등변 삼각형 64"/>
          <p:cNvSpPr/>
          <p:nvPr/>
        </p:nvSpPr>
        <p:spPr>
          <a:xfrm rot="1412132">
            <a:off x="11736499" y="781539"/>
            <a:ext cx="62315" cy="45719"/>
          </a:xfrm>
          <a:prstGeom prst="triangl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5D33B4A-7E2D-467E-9481-6DCFC63C07D8}"/>
              </a:ext>
            </a:extLst>
          </p:cNvPr>
          <p:cNvCxnSpPr/>
          <p:nvPr/>
        </p:nvCxnSpPr>
        <p:spPr>
          <a:xfrm>
            <a:off x="5945621" y="1733908"/>
            <a:ext cx="0" cy="423556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97743C1-D0EF-4391-9CD4-3461EB0D5569}"/>
              </a:ext>
            </a:extLst>
          </p:cNvPr>
          <p:cNvCxnSpPr>
            <a:cxnSpLocks/>
          </p:cNvCxnSpPr>
          <p:nvPr/>
        </p:nvCxnSpPr>
        <p:spPr>
          <a:xfrm flipH="1">
            <a:off x="2262141" y="3779808"/>
            <a:ext cx="753086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DA364C8-C7E4-4576-BE30-954F3437E894}"/>
              </a:ext>
            </a:extLst>
          </p:cNvPr>
          <p:cNvSpPr/>
          <p:nvPr/>
        </p:nvSpPr>
        <p:spPr>
          <a:xfrm>
            <a:off x="6780392" y="1586537"/>
            <a:ext cx="1873926" cy="4018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약점</a:t>
            </a:r>
            <a:r>
              <a:rPr lang="en-US" altLang="ko-KR" b="1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(W)</a:t>
            </a:r>
            <a:endParaRPr lang="ko-KR" altLang="en-US" b="1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EA4B498-65F4-446A-A89F-27626ACEA95D}"/>
              </a:ext>
            </a:extLst>
          </p:cNvPr>
          <p:cNvSpPr/>
          <p:nvPr/>
        </p:nvSpPr>
        <p:spPr>
          <a:xfrm>
            <a:off x="3042279" y="1586537"/>
            <a:ext cx="1873926" cy="4018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강점</a:t>
            </a:r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(S)</a:t>
            </a:r>
            <a:endParaRPr lang="ko-KR" altLang="en-US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ECA3466-9D85-4C65-96B2-EBEBE94B0CD7}"/>
              </a:ext>
            </a:extLst>
          </p:cNvPr>
          <p:cNvSpPr/>
          <p:nvPr/>
        </p:nvSpPr>
        <p:spPr>
          <a:xfrm>
            <a:off x="3042279" y="3997275"/>
            <a:ext cx="1873926" cy="4018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기회</a:t>
            </a:r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(O)</a:t>
            </a:r>
            <a:endParaRPr lang="ko-KR" altLang="en-US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2063A1D4-A6C6-4314-8EA9-989BD93A17BC}"/>
              </a:ext>
            </a:extLst>
          </p:cNvPr>
          <p:cNvSpPr/>
          <p:nvPr/>
        </p:nvSpPr>
        <p:spPr>
          <a:xfrm>
            <a:off x="6780392" y="3997274"/>
            <a:ext cx="1873926" cy="4018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위협</a:t>
            </a:r>
            <a:r>
              <a:rPr lang="en-US" altLang="ko-KR" dirty="0">
                <a:solidFill>
                  <a:schemeClr val="tx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(T)</a:t>
            </a:r>
            <a:endParaRPr lang="ko-KR" altLang="en-US" dirty="0">
              <a:solidFill>
                <a:schemeClr val="tx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9FD918-D4C9-46ED-8753-DD354FD1EDF0}"/>
              </a:ext>
            </a:extLst>
          </p:cNvPr>
          <p:cNvSpPr txBox="1"/>
          <p:nvPr/>
        </p:nvSpPr>
        <p:spPr>
          <a:xfrm>
            <a:off x="2890730" y="4590531"/>
            <a:ext cx="272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아침식사를 준비하는 과정이 번거로워</a:t>
            </a:r>
            <a:endParaRPr lang="en-US" altLang="ko-KR" sz="12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   </a:t>
            </a: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간편한 한끼를 제공받길 원함</a:t>
            </a:r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FEBF1C0-D21F-4321-9BDF-B84FB6403492}"/>
              </a:ext>
            </a:extLst>
          </p:cNvPr>
          <p:cNvSpPr txBox="1"/>
          <p:nvPr/>
        </p:nvSpPr>
        <p:spPr>
          <a:xfrm>
            <a:off x="2886423" y="5083539"/>
            <a:ext cx="2505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모바일 기기와 어플을 </a:t>
            </a:r>
            <a:r>
              <a:rPr lang="ko-KR" altLang="en-US" sz="120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이용하여 주문하기 때문에 쉬운 접근성을 제공가능</a:t>
            </a:r>
            <a:endParaRPr lang="ko-KR" altLang="en-US" sz="12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F3582A-2023-4544-909A-F4F583451397}"/>
              </a:ext>
            </a:extLst>
          </p:cNvPr>
          <p:cNvSpPr txBox="1"/>
          <p:nvPr/>
        </p:nvSpPr>
        <p:spPr>
          <a:xfrm>
            <a:off x="2890730" y="2131255"/>
            <a:ext cx="265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  </a:t>
            </a: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모바일 기기를 통한 쉬운 접근성 </a:t>
            </a:r>
            <a:endParaRPr lang="en-US" altLang="ko-KR" sz="12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    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-  </a:t>
            </a: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구독서비스와 단일 주문방식을 동시에 </a:t>
            </a:r>
            <a:endParaRPr lang="en-US" altLang="ko-KR" sz="12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     </a:t>
            </a: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제공함으로써 유연성 제공</a:t>
            </a:r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</a:t>
            </a:r>
            <a:endParaRPr lang="ko-KR" altLang="en-US" sz="12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04EE9D9-F6BE-4767-AB38-866D113D025E}"/>
              </a:ext>
            </a:extLst>
          </p:cNvPr>
          <p:cNvSpPr txBox="1"/>
          <p:nvPr/>
        </p:nvSpPr>
        <p:spPr>
          <a:xfrm>
            <a:off x="6673107" y="4745534"/>
            <a:ext cx="332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경쟁사 </a:t>
            </a:r>
            <a:r>
              <a:rPr lang="ko-KR" altLang="en-US" sz="12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파리바게뜨</a:t>
            </a: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또한 자사 어플이 있기 때문에</a:t>
            </a:r>
            <a:endParaRPr lang="en-US" altLang="ko-KR" sz="12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   </a:t>
            </a: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비슷한 서비스를 구축할 가능성이 있음</a:t>
            </a:r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8C40A60-A071-4CD5-A852-CDC3EC1B89CE}"/>
              </a:ext>
            </a:extLst>
          </p:cNvPr>
          <p:cNvSpPr txBox="1"/>
          <p:nvPr/>
        </p:nvSpPr>
        <p:spPr>
          <a:xfrm>
            <a:off x="6768004" y="2191636"/>
            <a:ext cx="266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계절별</a:t>
            </a:r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날씨별</a:t>
            </a:r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교통상황을 </a:t>
            </a:r>
            <a:r>
              <a:rPr lang="ko-KR" altLang="en-US" sz="1200" dirty="0" err="1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고려했을때</a:t>
            </a: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 제 시간에 제공이 안될 가능성이 있음</a:t>
            </a:r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4273562-DA97-4521-A41D-46464BC56024}"/>
              </a:ext>
            </a:extLst>
          </p:cNvPr>
          <p:cNvSpPr txBox="1"/>
          <p:nvPr/>
        </p:nvSpPr>
        <p:spPr>
          <a:xfrm>
            <a:off x="6768003" y="2727090"/>
            <a:ext cx="2660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위와 같은 상황 발생 시</a:t>
            </a:r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,  </a:t>
            </a: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빵의 신선도가 약간 떨어질 수 있음</a:t>
            </a:r>
            <a:r>
              <a:rPr lang="en-US" altLang="ko-KR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넥슨 풋볼고딕 B" panose="020B0803000000000000" pitchFamily="50" charset="-127"/>
              <a:ea typeface="넥슨 풋볼고딕 B" panose="020B0803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DA813C-935A-4910-A040-30841100A158}"/>
              </a:ext>
            </a:extLst>
          </p:cNvPr>
          <p:cNvSpPr txBox="1"/>
          <p:nvPr/>
        </p:nvSpPr>
        <p:spPr>
          <a:xfrm>
            <a:off x="2910288" y="2989874"/>
            <a:ext cx="290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넥슨 풋볼고딕 B" panose="020B0803000000000000" pitchFamily="50" charset="-127"/>
                <a:ea typeface="넥슨 풋볼고딕 B" panose="020B0803000000000000" pitchFamily="50" charset="-127"/>
              </a:rPr>
              <a:t>원하는 시간과 장소에 신선한 빵을 제공받음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7424B3-362C-4A24-B9BB-42F10CAA5D92}"/>
              </a:ext>
            </a:extLst>
          </p:cNvPr>
          <p:cNvSpPr/>
          <p:nvPr/>
        </p:nvSpPr>
        <p:spPr>
          <a:xfrm>
            <a:off x="5835979" y="3665453"/>
            <a:ext cx="210866" cy="2114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7596787-9F7E-485F-986B-CE87E1670034}"/>
              </a:ext>
            </a:extLst>
          </p:cNvPr>
          <p:cNvSpPr/>
          <p:nvPr/>
        </p:nvSpPr>
        <p:spPr>
          <a:xfrm>
            <a:off x="275036" y="237002"/>
            <a:ext cx="968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003.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비즈니스 모델 설계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SWOT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814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사람들, 소녀, 여자, 학생, 친구, 이야기, 회의, 연구, 그룹, 활동, 숙제">
            <a:extLst>
              <a:ext uri="{FF2B5EF4-FFF2-40B4-BE49-F238E27FC236}">
                <a16:creationId xmlns:a16="http://schemas.microsoft.com/office/drawing/2014/main" id="{968EEA72-0305-41E3-BFA5-F1A56FD9D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2"/>
            <a:ext cx="12192000" cy="68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4409671-96CD-4095-AE23-24751CBF622F}"/>
              </a:ext>
            </a:extLst>
          </p:cNvPr>
          <p:cNvSpPr/>
          <p:nvPr/>
        </p:nvSpPr>
        <p:spPr>
          <a:xfrm>
            <a:off x="-3704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3E8F6A4E-C92D-4618-9BF8-6E335698B311}"/>
              </a:ext>
            </a:extLst>
          </p:cNvPr>
          <p:cNvSpPr/>
          <p:nvPr/>
        </p:nvSpPr>
        <p:spPr>
          <a:xfrm rot="1412132">
            <a:off x="11736499" y="781539"/>
            <a:ext cx="62315" cy="45719"/>
          </a:xfrm>
          <a:prstGeom prst="triangl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875E02D-5DD3-44B9-BE7E-CBBB5F2446A3}"/>
              </a:ext>
            </a:extLst>
          </p:cNvPr>
          <p:cNvGrpSpPr/>
          <p:nvPr/>
        </p:nvGrpSpPr>
        <p:grpSpPr>
          <a:xfrm>
            <a:off x="2171321" y="1449529"/>
            <a:ext cx="7667597" cy="4987455"/>
            <a:chOff x="2195142" y="1473399"/>
            <a:chExt cx="7794550" cy="499110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C501B24-C60C-4ED7-A22C-7D851695A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72"/>
            <a:stretch/>
          </p:blipFill>
          <p:spPr>
            <a:xfrm>
              <a:off x="2195142" y="1473399"/>
              <a:ext cx="7794550" cy="4991100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D0997EC-A4C6-469D-A227-F993BFD3AD6E}"/>
                </a:ext>
              </a:extLst>
            </p:cNvPr>
            <p:cNvSpPr/>
            <p:nvPr/>
          </p:nvSpPr>
          <p:spPr>
            <a:xfrm>
              <a:off x="4785474" y="1550258"/>
              <a:ext cx="5068389" cy="310366"/>
            </a:xfrm>
            <a:prstGeom prst="rect">
              <a:avLst/>
            </a:prstGeom>
            <a:solidFill>
              <a:srgbClr val="F2F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59CBBFE-4A41-46ED-B8F2-3DE4DC513CF8}"/>
              </a:ext>
            </a:extLst>
          </p:cNvPr>
          <p:cNvSpPr/>
          <p:nvPr/>
        </p:nvSpPr>
        <p:spPr>
          <a:xfrm>
            <a:off x="2410566" y="3024756"/>
            <a:ext cx="14852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재료공급업체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어플리케이션 개발자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1324E7-BA9F-412F-A436-86BAB66E2279}"/>
              </a:ext>
            </a:extLst>
          </p:cNvPr>
          <p:cNvSpPr/>
          <p:nvPr/>
        </p:nvSpPr>
        <p:spPr>
          <a:xfrm>
            <a:off x="3837916" y="2535268"/>
            <a:ext cx="13883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아침 배달 서비스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구독 서비스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EF2EBAE-DF30-441D-B5AF-53361476A0F5}"/>
              </a:ext>
            </a:extLst>
          </p:cNvPr>
          <p:cNvSpPr/>
          <p:nvPr/>
        </p:nvSpPr>
        <p:spPr>
          <a:xfrm>
            <a:off x="3837916" y="3874139"/>
            <a:ext cx="146015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배달원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어플리케이션 관리자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빵집 매장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E6D7CD-A20E-49EC-9D24-7DE28305B882}"/>
              </a:ext>
            </a:extLst>
          </p:cNvPr>
          <p:cNvSpPr/>
          <p:nvPr/>
        </p:nvSpPr>
        <p:spPr>
          <a:xfrm>
            <a:off x="2536110" y="5107814"/>
            <a:ext cx="1802575" cy="1104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서버 유지보수 비용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자체 배달서비스 인건비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제품 생산 비용 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광고 비용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4E6A41-CABF-4359-918A-2B8AAF82124B}"/>
              </a:ext>
            </a:extLst>
          </p:cNvPr>
          <p:cNvSpPr/>
          <p:nvPr/>
        </p:nvSpPr>
        <p:spPr>
          <a:xfrm>
            <a:off x="6770778" y="2439110"/>
            <a:ext cx="1368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구독 서비스를 통한 지속적인 소비 관계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Q&amp;A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4B5AD9-A947-45F9-9AAA-745078DA3C37}"/>
              </a:ext>
            </a:extLst>
          </p:cNvPr>
          <p:cNvSpPr/>
          <p:nvPr/>
        </p:nvSpPr>
        <p:spPr>
          <a:xfrm>
            <a:off x="6811630" y="3874139"/>
            <a:ext cx="12533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- </a:t>
            </a: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어플리케이션 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389F33-4E4C-432A-B2FF-B9BC17AB7E96}"/>
              </a:ext>
            </a:extLst>
          </p:cNvPr>
          <p:cNvSpPr/>
          <p:nvPr/>
        </p:nvSpPr>
        <p:spPr>
          <a:xfrm>
            <a:off x="8233562" y="3127849"/>
            <a:ext cx="1464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아침을 먹지 못하는 사람들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r>
              <a:rPr lang="ko-KR" altLang="en-US" sz="900" b="1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인가구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35D071-A8C9-4BC9-9D8B-EC667B96B5AA}"/>
              </a:ext>
            </a:extLst>
          </p:cNvPr>
          <p:cNvSpPr/>
          <p:nvPr/>
        </p:nvSpPr>
        <p:spPr>
          <a:xfrm>
            <a:off x="6173250" y="5363899"/>
            <a:ext cx="246375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점점 증가하는 </a:t>
            </a:r>
            <a:r>
              <a:rPr lang="ko-KR" altLang="en-US" sz="900" b="1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아침시장의</a:t>
            </a: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개척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베이커리 시장 점유율 증가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월 </a:t>
            </a:r>
            <a:r>
              <a:rPr lang="ko-KR" altLang="en-US" sz="900" b="1" dirty="0" err="1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구독비</a:t>
            </a: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41961C4-7376-4ABC-B3C0-168342EFCABB}"/>
              </a:ext>
            </a:extLst>
          </p:cNvPr>
          <p:cNvSpPr/>
          <p:nvPr/>
        </p:nvSpPr>
        <p:spPr>
          <a:xfrm>
            <a:off x="466733" y="985980"/>
            <a:ext cx="5474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집중화 전략의 아침 배달서비스와</a:t>
            </a: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차별화 전략의 구독 서비스를 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다음과 같이 </a:t>
            </a: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The Business Model Canvas.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로 나타냄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EEE7DC-4BED-43D7-B3E5-EFCE52C06CA8}"/>
              </a:ext>
            </a:extLst>
          </p:cNvPr>
          <p:cNvSpPr/>
          <p:nvPr/>
        </p:nvSpPr>
        <p:spPr>
          <a:xfrm>
            <a:off x="275036" y="237002"/>
            <a:ext cx="968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003.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비즈니스 모델 설계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Model Canvas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983F5FF-8F62-46C2-AB9E-228D3C57692A}"/>
              </a:ext>
            </a:extLst>
          </p:cNvPr>
          <p:cNvSpPr/>
          <p:nvPr/>
        </p:nvSpPr>
        <p:spPr>
          <a:xfrm>
            <a:off x="5323133" y="3001672"/>
            <a:ext cx="138837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배달 서비스를 통한 고객의 시간 절약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00" b="1" dirty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식료품 배달을 통한 편의성 제공</a:t>
            </a:r>
            <a:endParaRPr lang="en-US" altLang="ko-KR" sz="9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4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사람들, 소녀, 여자, 학생, 친구, 이야기, 회의, 연구, 그룹, 활동, 숙제">
            <a:extLst>
              <a:ext uri="{FF2B5EF4-FFF2-40B4-BE49-F238E27FC236}">
                <a16:creationId xmlns:a16="http://schemas.microsoft.com/office/drawing/2014/main" id="{968EEA72-0305-41E3-BFA5-F1A56FD9D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2"/>
            <a:ext cx="12192000" cy="68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4409671-96CD-4095-AE23-24751CBF622F}"/>
              </a:ext>
            </a:extLst>
          </p:cNvPr>
          <p:cNvSpPr/>
          <p:nvPr/>
        </p:nvSpPr>
        <p:spPr>
          <a:xfrm>
            <a:off x="-3704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021AED-70F2-408B-BE43-B9917C13A315}"/>
              </a:ext>
            </a:extLst>
          </p:cNvPr>
          <p:cNvSpPr/>
          <p:nvPr/>
        </p:nvSpPr>
        <p:spPr>
          <a:xfrm>
            <a:off x="2055925" y="4376415"/>
            <a:ext cx="2662908" cy="1806942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021AED-70F2-408B-BE43-B9917C13A315}"/>
              </a:ext>
            </a:extLst>
          </p:cNvPr>
          <p:cNvSpPr/>
          <p:nvPr/>
        </p:nvSpPr>
        <p:spPr>
          <a:xfrm>
            <a:off x="2033364" y="1538044"/>
            <a:ext cx="2662908" cy="180694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수동 입력 34">
            <a:extLst>
              <a:ext uri="{FF2B5EF4-FFF2-40B4-BE49-F238E27FC236}">
                <a16:creationId xmlns:a16="http://schemas.microsoft.com/office/drawing/2014/main" id="{45681544-4C11-432A-A329-055D9998F2B5}"/>
              </a:ext>
            </a:extLst>
          </p:cNvPr>
          <p:cNvSpPr/>
          <p:nvPr/>
        </p:nvSpPr>
        <p:spPr>
          <a:xfrm>
            <a:off x="2338275" y="1214552"/>
            <a:ext cx="2053087" cy="646982"/>
          </a:xfrm>
          <a:prstGeom prst="flowChartManualInpu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고객 세그먼트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4021AED-70F2-408B-BE43-B9917C13A315}"/>
              </a:ext>
            </a:extLst>
          </p:cNvPr>
          <p:cNvSpPr/>
          <p:nvPr/>
        </p:nvSpPr>
        <p:spPr>
          <a:xfrm>
            <a:off x="6925675" y="1662540"/>
            <a:ext cx="2662908" cy="180694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순서도: 수동 입력 45">
            <a:extLst>
              <a:ext uri="{FF2B5EF4-FFF2-40B4-BE49-F238E27FC236}">
                <a16:creationId xmlns:a16="http://schemas.microsoft.com/office/drawing/2014/main" id="{4F347B5F-D241-4A8E-A315-86A9074DC10C}"/>
              </a:ext>
            </a:extLst>
          </p:cNvPr>
          <p:cNvSpPr/>
          <p:nvPr/>
        </p:nvSpPr>
        <p:spPr>
          <a:xfrm>
            <a:off x="7230586" y="1214552"/>
            <a:ext cx="2053087" cy="646982"/>
          </a:xfrm>
          <a:prstGeom prst="flowChartManualInpu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가치제안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4021AED-70F2-408B-BE43-B9917C13A315}"/>
              </a:ext>
            </a:extLst>
          </p:cNvPr>
          <p:cNvSpPr/>
          <p:nvPr/>
        </p:nvSpPr>
        <p:spPr>
          <a:xfrm>
            <a:off x="6925675" y="4376415"/>
            <a:ext cx="2662908" cy="180694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순서도: 수동 입력 49">
            <a:extLst>
              <a:ext uri="{FF2B5EF4-FFF2-40B4-BE49-F238E27FC236}">
                <a16:creationId xmlns:a16="http://schemas.microsoft.com/office/drawing/2014/main" id="{45B00295-6B2F-46C1-8D24-7B72F28255BA}"/>
              </a:ext>
            </a:extLst>
          </p:cNvPr>
          <p:cNvSpPr/>
          <p:nvPr/>
        </p:nvSpPr>
        <p:spPr>
          <a:xfrm>
            <a:off x="7230586" y="3941620"/>
            <a:ext cx="2053087" cy="646982"/>
          </a:xfrm>
          <a:prstGeom prst="flowChartManualInpu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고객관계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4021AED-70F2-408B-BE43-B9917C13A315}"/>
              </a:ext>
            </a:extLst>
          </p:cNvPr>
          <p:cNvSpPr/>
          <p:nvPr/>
        </p:nvSpPr>
        <p:spPr>
          <a:xfrm>
            <a:off x="2055925" y="4376415"/>
            <a:ext cx="2662908" cy="180694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순서도: 수동 입력 67">
            <a:extLst>
              <a:ext uri="{FF2B5EF4-FFF2-40B4-BE49-F238E27FC236}">
                <a16:creationId xmlns:a16="http://schemas.microsoft.com/office/drawing/2014/main" id="{71F01B9C-E79A-4F8F-84BA-1C9AC8CF4DB7}"/>
              </a:ext>
            </a:extLst>
          </p:cNvPr>
          <p:cNvSpPr/>
          <p:nvPr/>
        </p:nvSpPr>
        <p:spPr>
          <a:xfrm>
            <a:off x="2338274" y="3974771"/>
            <a:ext cx="2053087" cy="646982"/>
          </a:xfrm>
          <a:prstGeom prst="flowChartManualInpu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채널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72087" y="2228666"/>
            <a:ext cx="2430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/>
              <a:t>시간이 없어 </a:t>
            </a:r>
            <a:r>
              <a:rPr lang="ko-KR" altLang="en-US" sz="1200" b="1" dirty="0">
                <a:solidFill>
                  <a:srgbClr val="FF0000"/>
                </a:solidFill>
              </a:rPr>
              <a:t>아침을 먹지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   </a:t>
            </a:r>
            <a:r>
              <a:rPr lang="ko-KR" altLang="en-US" sz="1200" b="1" dirty="0">
                <a:solidFill>
                  <a:srgbClr val="FF0000"/>
                </a:solidFill>
              </a:rPr>
              <a:t>못하는 사람들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직장인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학생</a:t>
            </a:r>
            <a:r>
              <a:rPr lang="en-US" altLang="ko-KR" sz="1200" b="1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혼자 사는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 err="1">
                <a:solidFill>
                  <a:srgbClr val="FF0000"/>
                </a:solidFill>
              </a:rPr>
              <a:t>인가구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ko-KR" altLang="en-US" sz="1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041837" y="1932365"/>
            <a:ext cx="2430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/>
              <a:t>시간이 없는 사람들을 위해서 </a:t>
            </a:r>
            <a:r>
              <a:rPr lang="ko-KR" altLang="en-US" sz="1200" b="1" dirty="0">
                <a:solidFill>
                  <a:srgbClr val="FF0000"/>
                </a:solidFill>
              </a:rPr>
              <a:t>아침 배달 서비스</a:t>
            </a:r>
            <a:r>
              <a:rPr lang="ko-KR" altLang="en-US" sz="1200" b="1" dirty="0"/>
              <a:t>를 진행하여 고객들의 시간을 절약해준다</a:t>
            </a:r>
            <a:endParaRPr lang="en-US" altLang="ko-KR" sz="1200" b="1" dirty="0"/>
          </a:p>
          <a:p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구할 수 있는 </a:t>
            </a:r>
            <a:r>
              <a:rPr lang="ko-KR" altLang="en-US" sz="1200" b="1" dirty="0">
                <a:solidFill>
                  <a:srgbClr val="FF0000"/>
                </a:solidFill>
              </a:rPr>
              <a:t>식료품을 같이 배달</a:t>
            </a:r>
            <a:r>
              <a:rPr lang="ko-KR" altLang="en-US" sz="1200" b="1" dirty="0"/>
              <a:t>해서 고객들에게 편의성을 제공</a:t>
            </a:r>
            <a:endParaRPr lang="en-US" altLang="ko-KR" sz="1200" b="1" dirty="0"/>
          </a:p>
          <a:p>
            <a:endParaRPr lang="ko-KR" altLang="en-US" sz="12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2172087" y="5061850"/>
            <a:ext cx="266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/>
              <a:t>뚜레쥬르 자체 어플리케이션을 </a:t>
            </a:r>
            <a:endParaRPr lang="en-US" altLang="ko-KR" sz="1200" b="1" dirty="0"/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개발하여 서비스를 제공한다</a:t>
            </a:r>
            <a:r>
              <a:rPr lang="en-US" altLang="ko-KR" sz="1200" b="1" dirty="0"/>
              <a:t>. </a:t>
            </a:r>
            <a:endParaRPr lang="ko-KR" altLang="en-US" sz="12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7041837" y="5061850"/>
            <a:ext cx="243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rgbClr val="FF0000"/>
                </a:solidFill>
              </a:rPr>
              <a:t>구독서비스</a:t>
            </a:r>
            <a:r>
              <a:rPr lang="ko-KR" altLang="en-US" sz="1200" b="1" dirty="0"/>
              <a:t>를 통한 지속적인 소비 관계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유지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en-US" altLang="ko-KR" sz="1200" b="1" dirty="0"/>
              <a:t>Q&amp;A </a:t>
            </a:r>
            <a:r>
              <a:rPr lang="ko-KR" altLang="en-US" sz="1200" b="1" dirty="0"/>
              <a:t>게시판을 이용한 소통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038B461-187C-4ED4-A87C-8FA7D9204E00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003.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비즈니스 모델 구성 요소 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29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5EB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5083C2-BF98-4ACE-8C95-2217A731D3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97EAC6-CCF5-46A5-AF3B-235FA019AD64}"/>
              </a:ext>
            </a:extLst>
          </p:cNvPr>
          <p:cNvSpPr/>
          <p:nvPr/>
        </p:nvSpPr>
        <p:spPr>
          <a:xfrm>
            <a:off x="911356" y="730500"/>
            <a:ext cx="2860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목차</a:t>
            </a:r>
            <a:r>
              <a:rPr lang="en-US" altLang="ko-KR" sz="44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A01D1F-669A-438D-ADAC-D62EA5CFD651}"/>
              </a:ext>
            </a:extLst>
          </p:cNvPr>
          <p:cNvCxnSpPr>
            <a:cxnSpLocks/>
          </p:cNvCxnSpPr>
          <p:nvPr/>
        </p:nvCxnSpPr>
        <p:spPr>
          <a:xfrm flipV="1">
            <a:off x="1727348" y="1389224"/>
            <a:ext cx="1446059" cy="7098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321047-3AFC-4B7C-9EDA-56FA17807A62}"/>
              </a:ext>
            </a:extLst>
          </p:cNvPr>
          <p:cNvSpPr/>
          <p:nvPr/>
        </p:nvSpPr>
        <p:spPr>
          <a:xfrm>
            <a:off x="1510069" y="2150679"/>
            <a:ext cx="26271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001. </a:t>
            </a:r>
            <a:r>
              <a:rPr lang="ko-KR" altLang="en-US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주제선정이유 </a:t>
            </a:r>
            <a:endParaRPr lang="en-US" altLang="ko-KR" sz="20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731AA5-DA05-4751-9844-D0A691E6D110}"/>
              </a:ext>
            </a:extLst>
          </p:cNvPr>
          <p:cNvSpPr/>
          <p:nvPr/>
        </p:nvSpPr>
        <p:spPr>
          <a:xfrm>
            <a:off x="999581" y="2773673"/>
            <a:ext cx="26271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002. </a:t>
            </a:r>
            <a:r>
              <a:rPr lang="ko-KR" altLang="en-US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분석</a:t>
            </a:r>
            <a:endParaRPr lang="en-US" altLang="ko-KR" sz="20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F4CA76-BB7C-4B7C-BC20-CA6B00C9F04E}"/>
              </a:ext>
            </a:extLst>
          </p:cNvPr>
          <p:cNvSpPr/>
          <p:nvPr/>
        </p:nvSpPr>
        <p:spPr>
          <a:xfrm>
            <a:off x="1542312" y="4228824"/>
            <a:ext cx="3226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003. </a:t>
            </a:r>
            <a:r>
              <a:rPr lang="ko-KR" altLang="en-US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비즈니스 모델 설계</a:t>
            </a:r>
            <a:endParaRPr lang="en-US" altLang="ko-KR" sz="20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C74E07-5154-40EE-9FF0-D28792EEE6B7}"/>
              </a:ext>
            </a:extLst>
          </p:cNvPr>
          <p:cNvSpPr/>
          <p:nvPr/>
        </p:nvSpPr>
        <p:spPr>
          <a:xfrm>
            <a:off x="7256084" y="2075582"/>
            <a:ext cx="3335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004. </a:t>
            </a:r>
            <a:r>
              <a:rPr lang="ko-KR" altLang="en-US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마케팅 전략</a:t>
            </a:r>
            <a:endParaRPr lang="en-US" altLang="ko-KR" sz="20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BD4615-A6D9-4B07-87A8-FEB329AE5563}"/>
              </a:ext>
            </a:extLst>
          </p:cNvPr>
          <p:cNvSpPr/>
          <p:nvPr/>
        </p:nvSpPr>
        <p:spPr>
          <a:xfrm>
            <a:off x="7313960" y="4289755"/>
            <a:ext cx="3335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006. </a:t>
            </a:r>
            <a:r>
              <a:rPr lang="ko-KR" altLang="en-US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화면설계</a:t>
            </a:r>
            <a:endParaRPr lang="en-US" altLang="ko-KR" sz="20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047BF1-A42E-4C72-BA01-B9E9BA8E554E}"/>
              </a:ext>
            </a:extLst>
          </p:cNvPr>
          <p:cNvSpPr/>
          <p:nvPr/>
        </p:nvSpPr>
        <p:spPr>
          <a:xfrm>
            <a:off x="7244877" y="3049915"/>
            <a:ext cx="26271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005. </a:t>
            </a:r>
            <a:r>
              <a:rPr lang="ko-KR" altLang="en-US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서비스 제안</a:t>
            </a:r>
            <a:r>
              <a:rPr lang="en-US" altLang="ko-KR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20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20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740F72-B72C-4270-8F14-3CF8018F288C}"/>
              </a:ext>
            </a:extLst>
          </p:cNvPr>
          <p:cNvSpPr/>
          <p:nvPr/>
        </p:nvSpPr>
        <p:spPr>
          <a:xfrm>
            <a:off x="1510069" y="1549428"/>
            <a:ext cx="1663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Design</a:t>
            </a:r>
            <a:r>
              <a:rPr lang="en-US" altLang="ko-KR" sz="14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Thinking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731AA5-DA05-4751-9844-D0A691E6D110}"/>
              </a:ext>
            </a:extLst>
          </p:cNvPr>
          <p:cNvSpPr/>
          <p:nvPr/>
        </p:nvSpPr>
        <p:spPr>
          <a:xfrm>
            <a:off x="1790989" y="3192119"/>
            <a:ext cx="24463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(1)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  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(2)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시장성 분석 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(3)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동태분석  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(4)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위상분석 </a:t>
            </a: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&amp;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분포분석 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731AA5-DA05-4751-9844-D0A691E6D110}"/>
              </a:ext>
            </a:extLst>
          </p:cNvPr>
          <p:cNvSpPr/>
          <p:nvPr/>
        </p:nvSpPr>
        <p:spPr>
          <a:xfrm>
            <a:off x="1804325" y="4634742"/>
            <a:ext cx="2304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228600" indent="-2286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벤치마킹</a:t>
            </a: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  <a:p>
            <a:pPr marL="228600" indent="-228600">
              <a:buAutoNum type="arabicParenBoth"/>
            </a:pP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SWOT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228600" indent="-228600">
              <a:buFontTx/>
              <a:buAutoNum type="arabicParenBoth"/>
            </a:pP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Five-force model</a:t>
            </a:r>
          </a:p>
          <a:p>
            <a:pPr marL="228600" indent="-228600">
              <a:buFontTx/>
              <a:buAutoNum type="arabicParenBoth"/>
            </a:pP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Model Canvas</a:t>
            </a:r>
          </a:p>
          <a:p>
            <a:pPr marL="228600" indent="-228600">
              <a:buAutoNum type="arabicParenBoth"/>
            </a:pP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비즈니스 모델 구성요소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731AA5-DA05-4751-9844-D0A691E6D110}"/>
              </a:ext>
            </a:extLst>
          </p:cNvPr>
          <p:cNvSpPr/>
          <p:nvPr/>
        </p:nvSpPr>
        <p:spPr>
          <a:xfrm>
            <a:off x="7337906" y="2460176"/>
            <a:ext cx="3363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Both"/>
            </a:pP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STP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전략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marL="228600" indent="-228600">
              <a:buAutoNum type="arabicParenBoth"/>
            </a:pPr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7P&amp;4C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731AA5-DA05-4751-9844-D0A691E6D110}"/>
              </a:ext>
            </a:extLst>
          </p:cNvPr>
          <p:cNvSpPr/>
          <p:nvPr/>
        </p:nvSpPr>
        <p:spPr>
          <a:xfrm>
            <a:off x="7338657" y="3472818"/>
            <a:ext cx="2446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(1)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비용추정 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(2)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기대수익  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(3) </a:t>
            </a:r>
            <a:r>
              <a:rPr lang="ko-KR" altLang="en-US" sz="1200" b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손익분기점  </a:t>
            </a:r>
            <a:endParaRPr lang="en-US" altLang="ko-KR" sz="1200" b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E9D7AC4-589D-4E2F-BB96-6EDE159D37B2}"/>
              </a:ext>
            </a:extLst>
          </p:cNvPr>
          <p:cNvCxnSpPr>
            <a:cxnSpLocks/>
          </p:cNvCxnSpPr>
          <p:nvPr/>
        </p:nvCxnSpPr>
        <p:spPr>
          <a:xfrm flipV="1">
            <a:off x="1997619" y="1397661"/>
            <a:ext cx="1175788" cy="9605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460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사람들, 소녀, 여자, 학생, 친구, 이야기, 회의, 연구, 그룹, 활동, 숙제">
            <a:extLst>
              <a:ext uri="{FF2B5EF4-FFF2-40B4-BE49-F238E27FC236}">
                <a16:creationId xmlns:a16="http://schemas.microsoft.com/office/drawing/2014/main" id="{968EEA72-0305-41E3-BFA5-F1A56FD9D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2"/>
            <a:ext cx="12192000" cy="68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4409671-96CD-4095-AE23-24751CBF622F}"/>
              </a:ext>
            </a:extLst>
          </p:cNvPr>
          <p:cNvSpPr/>
          <p:nvPr/>
        </p:nvSpPr>
        <p:spPr>
          <a:xfrm>
            <a:off x="-3704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21BD1A-EF33-4CF7-92CA-C5967CD53F33}"/>
              </a:ext>
            </a:extLst>
          </p:cNvPr>
          <p:cNvSpPr/>
          <p:nvPr/>
        </p:nvSpPr>
        <p:spPr>
          <a:xfrm>
            <a:off x="2055925" y="4376415"/>
            <a:ext cx="2662908" cy="1806942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802A42-FFC3-4AFF-8FD5-029489C14D99}"/>
              </a:ext>
            </a:extLst>
          </p:cNvPr>
          <p:cNvSpPr/>
          <p:nvPr/>
        </p:nvSpPr>
        <p:spPr>
          <a:xfrm>
            <a:off x="2033364" y="1538044"/>
            <a:ext cx="2662908" cy="180694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수동 입력 19">
            <a:extLst>
              <a:ext uri="{FF2B5EF4-FFF2-40B4-BE49-F238E27FC236}">
                <a16:creationId xmlns:a16="http://schemas.microsoft.com/office/drawing/2014/main" id="{B0BFB769-FAD8-42F2-AC04-B200FAA9A60C}"/>
              </a:ext>
            </a:extLst>
          </p:cNvPr>
          <p:cNvSpPr/>
          <p:nvPr/>
        </p:nvSpPr>
        <p:spPr>
          <a:xfrm>
            <a:off x="2338275" y="1214552"/>
            <a:ext cx="2053087" cy="646982"/>
          </a:xfrm>
          <a:prstGeom prst="flowChartManualInpu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핵심활동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3FE0B1-8836-4741-A0FD-DA224353A238}"/>
              </a:ext>
            </a:extLst>
          </p:cNvPr>
          <p:cNvSpPr/>
          <p:nvPr/>
        </p:nvSpPr>
        <p:spPr>
          <a:xfrm>
            <a:off x="6925675" y="1662540"/>
            <a:ext cx="2662908" cy="180694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수동 입력 21">
            <a:extLst>
              <a:ext uri="{FF2B5EF4-FFF2-40B4-BE49-F238E27FC236}">
                <a16:creationId xmlns:a16="http://schemas.microsoft.com/office/drawing/2014/main" id="{0C3295DA-3D57-4845-A090-24778D0141B9}"/>
              </a:ext>
            </a:extLst>
          </p:cNvPr>
          <p:cNvSpPr/>
          <p:nvPr/>
        </p:nvSpPr>
        <p:spPr>
          <a:xfrm>
            <a:off x="7230586" y="1214552"/>
            <a:ext cx="2053087" cy="646982"/>
          </a:xfrm>
          <a:prstGeom prst="flowChartManualInpu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핵심자원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4AEEB3-E3C2-4F58-98D4-1EF277AD0E50}"/>
              </a:ext>
            </a:extLst>
          </p:cNvPr>
          <p:cNvSpPr/>
          <p:nvPr/>
        </p:nvSpPr>
        <p:spPr>
          <a:xfrm>
            <a:off x="6925675" y="4376415"/>
            <a:ext cx="2662908" cy="180694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수동 입력 23">
            <a:extLst>
              <a:ext uri="{FF2B5EF4-FFF2-40B4-BE49-F238E27FC236}">
                <a16:creationId xmlns:a16="http://schemas.microsoft.com/office/drawing/2014/main" id="{CEBD69AF-D053-4065-9BDD-C52118C9CBB9}"/>
              </a:ext>
            </a:extLst>
          </p:cNvPr>
          <p:cNvSpPr/>
          <p:nvPr/>
        </p:nvSpPr>
        <p:spPr>
          <a:xfrm>
            <a:off x="7230586" y="3941620"/>
            <a:ext cx="2053087" cy="646982"/>
          </a:xfrm>
          <a:prstGeom prst="flowChartManualInpu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비용구조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E69E2E-E2F0-46B0-9B9C-935D7FDE32C6}"/>
              </a:ext>
            </a:extLst>
          </p:cNvPr>
          <p:cNvSpPr/>
          <p:nvPr/>
        </p:nvSpPr>
        <p:spPr>
          <a:xfrm>
            <a:off x="2055925" y="4376415"/>
            <a:ext cx="2662908" cy="180694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수동 입력 25">
            <a:extLst>
              <a:ext uri="{FF2B5EF4-FFF2-40B4-BE49-F238E27FC236}">
                <a16:creationId xmlns:a16="http://schemas.microsoft.com/office/drawing/2014/main" id="{6199B210-191C-41E0-98F2-C29F05046386}"/>
              </a:ext>
            </a:extLst>
          </p:cNvPr>
          <p:cNvSpPr/>
          <p:nvPr/>
        </p:nvSpPr>
        <p:spPr>
          <a:xfrm>
            <a:off x="2338274" y="3974771"/>
            <a:ext cx="2053087" cy="646982"/>
          </a:xfrm>
          <a:prstGeom prst="flowChartManualInpu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+mj-ea"/>
                <a:ea typeface="+mj-ea"/>
              </a:rPr>
              <a:t>핵심 </a:t>
            </a:r>
            <a:r>
              <a:rPr lang="ko-KR" altLang="en-US" b="1" dirty="0" err="1">
                <a:solidFill>
                  <a:schemeClr val="tx1"/>
                </a:solidFill>
                <a:latin typeface="+mj-ea"/>
                <a:ea typeface="+mj-ea"/>
              </a:rPr>
              <a:t>파트너쉽</a:t>
            </a: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4B067A-E47C-4B74-B148-55A78BA1F912}"/>
              </a:ext>
            </a:extLst>
          </p:cNvPr>
          <p:cNvSpPr txBox="1"/>
          <p:nvPr/>
        </p:nvSpPr>
        <p:spPr>
          <a:xfrm>
            <a:off x="2114005" y="1897346"/>
            <a:ext cx="25467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/>
              <a:t>아침 식사를 챙기고 싶은 고객들을 위한 </a:t>
            </a:r>
            <a:r>
              <a:rPr lang="ko-KR" altLang="en-US" sz="1200" b="1" dirty="0">
                <a:solidFill>
                  <a:srgbClr val="FF0000"/>
                </a:solidFill>
              </a:rPr>
              <a:t>아침 배달 서비스</a:t>
            </a:r>
            <a:r>
              <a:rPr lang="ko-KR" altLang="en-US" sz="1200" b="1" dirty="0"/>
              <a:t>를 제공해서 고객층을 넓힌다</a:t>
            </a:r>
            <a:r>
              <a:rPr lang="en-US" altLang="ko-KR" sz="1200" b="1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차질 없는 배달 서비스를 제공해서 고객들에게 지속적인 소비와 </a:t>
            </a:r>
            <a:r>
              <a:rPr lang="ko-KR" altLang="en-US" sz="1200" b="1" dirty="0">
                <a:solidFill>
                  <a:srgbClr val="FF0000"/>
                </a:solidFill>
              </a:rPr>
              <a:t>구독 서비스</a:t>
            </a:r>
            <a:r>
              <a:rPr lang="ko-KR" altLang="en-US" sz="1200" b="1" dirty="0"/>
              <a:t>를 이끌어낸다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4D35CB-7B10-47DC-8EE8-5B06B1613A12}"/>
              </a:ext>
            </a:extLst>
          </p:cNvPr>
          <p:cNvSpPr txBox="1"/>
          <p:nvPr/>
        </p:nvSpPr>
        <p:spPr>
          <a:xfrm>
            <a:off x="7073097" y="2242844"/>
            <a:ext cx="243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/>
              <a:t>배달원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어플리케이션 관리자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빵집 매장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79132B-F5FC-4484-8D7E-EC41AC0E8B39}"/>
              </a:ext>
            </a:extLst>
          </p:cNvPr>
          <p:cNvSpPr txBox="1"/>
          <p:nvPr/>
        </p:nvSpPr>
        <p:spPr>
          <a:xfrm>
            <a:off x="2157340" y="5104725"/>
            <a:ext cx="243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/>
              <a:t>재료 공급 업체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어플리케이션 개발자</a:t>
            </a:r>
            <a:endParaRPr lang="en-US" altLang="ko-KR" sz="1200" b="1" dirty="0"/>
          </a:p>
          <a:p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62E271-1E69-4000-85EC-2420FAE4FEB3}"/>
              </a:ext>
            </a:extLst>
          </p:cNvPr>
          <p:cNvSpPr txBox="1"/>
          <p:nvPr/>
        </p:nvSpPr>
        <p:spPr>
          <a:xfrm>
            <a:off x="7057467" y="4949871"/>
            <a:ext cx="243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dirty="0"/>
              <a:t>배달 및 구독시스템 관리 비용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제품 생산 비용</a:t>
            </a:r>
            <a:endParaRPr lang="en-US" altLang="ko-KR" sz="1200" b="1" dirty="0"/>
          </a:p>
          <a:p>
            <a:pPr marL="171450" indent="-171450">
              <a:buFontTx/>
              <a:buChar char="-"/>
            </a:pPr>
            <a:r>
              <a:rPr lang="ko-KR" altLang="en-US" sz="1200" b="1" dirty="0"/>
              <a:t>광고 비용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87EACD-6989-44B6-8F87-55F448FF5CBF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003.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비즈니스 모델 구성 요소 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01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사람들, 소녀, 여자, 학생, 친구, 이야기, 회의, 연구, 그룹, 활동, 숙제">
            <a:extLst>
              <a:ext uri="{FF2B5EF4-FFF2-40B4-BE49-F238E27FC236}">
                <a16:creationId xmlns:a16="http://schemas.microsoft.com/office/drawing/2014/main" id="{968EEA72-0305-41E3-BFA5-F1A56FD9D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2"/>
            <a:ext cx="12192000" cy="68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4409671-96CD-4095-AE23-24751CBF622F}"/>
              </a:ext>
            </a:extLst>
          </p:cNvPr>
          <p:cNvSpPr/>
          <p:nvPr/>
        </p:nvSpPr>
        <p:spPr>
          <a:xfrm>
            <a:off x="-3704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3939FF-EFE9-4F1D-AC8B-200B67D9F83F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004.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마케팅 전략 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FA93C3-F6AC-44C0-B8D0-4EECCEA4F46C}"/>
              </a:ext>
            </a:extLst>
          </p:cNvPr>
          <p:cNvSpPr/>
          <p:nvPr/>
        </p:nvSpPr>
        <p:spPr>
          <a:xfrm>
            <a:off x="1946495" y="1590006"/>
            <a:ext cx="7722738" cy="4638777"/>
          </a:xfrm>
          <a:prstGeom prst="rect">
            <a:avLst/>
          </a:prstGeom>
          <a:noFill/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52815BBF-F8E8-4A4B-AD67-08ACBE5D888B}"/>
              </a:ext>
            </a:extLst>
          </p:cNvPr>
          <p:cNvSpPr/>
          <p:nvPr/>
        </p:nvSpPr>
        <p:spPr>
          <a:xfrm>
            <a:off x="4155541" y="1418281"/>
            <a:ext cx="3503690" cy="410297"/>
          </a:xfrm>
          <a:prstGeom prst="round2Same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프로젝트 분류 및 전략 방향 설정 </a:t>
            </a: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16946865-D82F-4AD4-BCB7-98C82FB9A155}"/>
              </a:ext>
            </a:extLst>
          </p:cNvPr>
          <p:cNvSpPr/>
          <p:nvPr/>
        </p:nvSpPr>
        <p:spPr>
          <a:xfrm rot="16200000">
            <a:off x="5364832" y="3341225"/>
            <a:ext cx="345057" cy="28910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77E3972-602A-422C-8F4F-C29A0597BFFA}"/>
              </a:ext>
            </a:extLst>
          </p:cNvPr>
          <p:cNvSpPr/>
          <p:nvPr/>
        </p:nvSpPr>
        <p:spPr>
          <a:xfrm>
            <a:off x="2586887" y="2416690"/>
            <a:ext cx="2120916" cy="36933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프로젝트 분류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13EF1-AD0D-4047-852C-CC8B055F918F}"/>
              </a:ext>
            </a:extLst>
          </p:cNvPr>
          <p:cNvSpPr txBox="1"/>
          <p:nvPr/>
        </p:nvSpPr>
        <p:spPr>
          <a:xfrm>
            <a:off x="2797521" y="3277353"/>
            <a:ext cx="1511929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차별화 전략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59EE27-9259-4F0E-8E0F-D7EC68B7B03D}"/>
              </a:ext>
            </a:extLst>
          </p:cNvPr>
          <p:cNvSpPr txBox="1"/>
          <p:nvPr/>
        </p:nvSpPr>
        <p:spPr>
          <a:xfrm>
            <a:off x="2797521" y="4108526"/>
            <a:ext cx="1511929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PSS </a:t>
            </a:r>
            <a:r>
              <a:rPr lang="ko-KR" altLang="en-US" dirty="0">
                <a:solidFill>
                  <a:schemeClr val="bg1"/>
                </a:solidFill>
              </a:rPr>
              <a:t>개발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DD228E-6905-4C53-962E-C35E21A3FDE9}"/>
              </a:ext>
            </a:extLst>
          </p:cNvPr>
          <p:cNvSpPr txBox="1"/>
          <p:nvPr/>
        </p:nvSpPr>
        <p:spPr>
          <a:xfrm>
            <a:off x="2797521" y="4939699"/>
            <a:ext cx="1511929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집중화 전략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CD231D-E5A5-4FB4-9E83-83E40383B7C7}"/>
              </a:ext>
            </a:extLst>
          </p:cNvPr>
          <p:cNvSpPr txBox="1"/>
          <p:nvPr/>
        </p:nvSpPr>
        <p:spPr>
          <a:xfrm>
            <a:off x="6219436" y="3231186"/>
            <a:ext cx="3090866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단기적인 주문하는 것이외에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정기적인 빵을 주문 받는 구독서비스 도입 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2B4131AF-7319-4513-BE27-DEBD5F92A6DD}"/>
              </a:ext>
            </a:extLst>
          </p:cNvPr>
          <p:cNvSpPr/>
          <p:nvPr/>
        </p:nvSpPr>
        <p:spPr>
          <a:xfrm rot="16200000">
            <a:off x="5370224" y="4148638"/>
            <a:ext cx="345057" cy="28910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87D41507-D71B-48B3-A041-23AC9B5AC382}"/>
              </a:ext>
            </a:extLst>
          </p:cNvPr>
          <p:cNvSpPr/>
          <p:nvPr/>
        </p:nvSpPr>
        <p:spPr>
          <a:xfrm rot="16200000">
            <a:off x="5364832" y="5015304"/>
            <a:ext cx="345057" cy="28910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FEB2FE-CD2C-4DD2-846C-BBC264D6AD9F}"/>
              </a:ext>
            </a:extLst>
          </p:cNvPr>
          <p:cNvSpPr txBox="1"/>
          <p:nvPr/>
        </p:nvSpPr>
        <p:spPr>
          <a:xfrm>
            <a:off x="6219436" y="4065523"/>
            <a:ext cx="3090866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뚜레쥬르가 제공하는 샌드위치 재료 프로세스에서 소비자가 직접 샌드위치 및 빵을 제작하는데 관여하도록 함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5D7969-7CB7-4A2F-A593-5938B319CDDB}"/>
              </a:ext>
            </a:extLst>
          </p:cNvPr>
          <p:cNvSpPr txBox="1"/>
          <p:nvPr/>
        </p:nvSpPr>
        <p:spPr>
          <a:xfrm>
            <a:off x="6217898" y="4939699"/>
            <a:ext cx="3090866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배달의 민족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요기요와 연계를 넘어서 본사 앱을 개발하여 직장인과 아침식사가 필요한 고객을 </a:t>
            </a:r>
            <a:r>
              <a:rPr lang="ko-KR" altLang="en-US" sz="1200" dirty="0" err="1">
                <a:solidFill>
                  <a:schemeClr val="bg1"/>
                </a:solidFill>
              </a:rPr>
              <a:t>타겟팅한</a:t>
            </a:r>
            <a:r>
              <a:rPr lang="ko-KR" altLang="en-US" sz="1200" dirty="0">
                <a:solidFill>
                  <a:schemeClr val="bg1"/>
                </a:solidFill>
              </a:rPr>
              <a:t> 아침배달 서비스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11C4004-B56C-42F5-9963-CE9D4293FDB6}"/>
              </a:ext>
            </a:extLst>
          </p:cNvPr>
          <p:cNvSpPr/>
          <p:nvPr/>
        </p:nvSpPr>
        <p:spPr>
          <a:xfrm>
            <a:off x="6702873" y="2416690"/>
            <a:ext cx="2120916" cy="36933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전략 방향 설정</a:t>
            </a:r>
          </a:p>
        </p:txBody>
      </p:sp>
    </p:spTree>
    <p:extLst>
      <p:ext uri="{BB962C8B-B14F-4D97-AF65-F5344CB8AC3E}">
        <p14:creationId xmlns:p14="http://schemas.microsoft.com/office/powerpoint/2010/main" val="385700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사람들, 소녀, 여자, 학생, 친구, 이야기, 회의, 연구, 그룹, 활동, 숙제">
            <a:extLst>
              <a:ext uri="{FF2B5EF4-FFF2-40B4-BE49-F238E27FC236}">
                <a16:creationId xmlns:a16="http://schemas.microsoft.com/office/drawing/2014/main" id="{968EEA72-0305-41E3-BFA5-F1A56FD9D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2"/>
            <a:ext cx="12192000" cy="68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4409671-96CD-4095-AE23-24751CBF622F}"/>
              </a:ext>
            </a:extLst>
          </p:cNvPr>
          <p:cNvSpPr/>
          <p:nvPr/>
        </p:nvSpPr>
        <p:spPr>
          <a:xfrm>
            <a:off x="-3704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3939FF-EFE9-4F1D-AC8B-200B67D9F83F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004.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마케팅 전략 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FA93C3-F6AC-44C0-B8D0-4EECCEA4F46C}"/>
              </a:ext>
            </a:extLst>
          </p:cNvPr>
          <p:cNvSpPr/>
          <p:nvPr/>
        </p:nvSpPr>
        <p:spPr>
          <a:xfrm>
            <a:off x="1946495" y="1590006"/>
            <a:ext cx="7722738" cy="4638777"/>
          </a:xfrm>
          <a:prstGeom prst="rect">
            <a:avLst/>
          </a:prstGeom>
          <a:noFill/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52815BBF-F8E8-4A4B-AD67-08ACBE5D888B}"/>
              </a:ext>
            </a:extLst>
          </p:cNvPr>
          <p:cNvSpPr/>
          <p:nvPr/>
        </p:nvSpPr>
        <p:spPr>
          <a:xfrm>
            <a:off x="4155541" y="1418281"/>
            <a:ext cx="3503690" cy="410297"/>
          </a:xfrm>
          <a:prstGeom prst="round2Same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STP </a:t>
            </a:r>
            <a:r>
              <a:rPr lang="ko-KR" altLang="en-US" sz="1400" b="1" dirty="0">
                <a:solidFill>
                  <a:schemeClr val="tx1"/>
                </a:solidFill>
              </a:rPr>
              <a:t>전략 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CADC5CF-5562-45CD-84C5-87FC96F063EB}"/>
              </a:ext>
            </a:extLst>
          </p:cNvPr>
          <p:cNvSpPr/>
          <p:nvPr/>
        </p:nvSpPr>
        <p:spPr>
          <a:xfrm>
            <a:off x="2734351" y="2121639"/>
            <a:ext cx="2120916" cy="36933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Segmentation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5ABCAA2-71BA-4B30-968B-1C500D0DE096}"/>
              </a:ext>
            </a:extLst>
          </p:cNvPr>
          <p:cNvSpPr/>
          <p:nvPr/>
        </p:nvSpPr>
        <p:spPr>
          <a:xfrm>
            <a:off x="2713631" y="3774118"/>
            <a:ext cx="2120916" cy="36933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Targeting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75B5260E-99B8-40C6-9AB6-0CCF6963F352}"/>
              </a:ext>
            </a:extLst>
          </p:cNvPr>
          <p:cNvSpPr/>
          <p:nvPr/>
        </p:nvSpPr>
        <p:spPr>
          <a:xfrm>
            <a:off x="2678500" y="5085409"/>
            <a:ext cx="2120916" cy="369332"/>
          </a:xfrm>
          <a:prstGeom prst="roundRect">
            <a:avLst/>
          </a:prstGeom>
          <a:solidFill>
            <a:srgbClr val="9DC3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Positioning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096FA1-8275-45DD-8E24-9E1284C8D124}"/>
              </a:ext>
            </a:extLst>
          </p:cNvPr>
          <p:cNvSpPr txBox="1"/>
          <p:nvPr/>
        </p:nvSpPr>
        <p:spPr>
          <a:xfrm>
            <a:off x="2708812" y="5645238"/>
            <a:ext cx="3394157" cy="27699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매일 </a:t>
            </a:r>
            <a:r>
              <a:rPr lang="ko-KR" altLang="en-US" sz="1200" dirty="0" err="1">
                <a:solidFill>
                  <a:schemeClr val="bg1"/>
                </a:solidFill>
              </a:rPr>
              <a:t>매일</a:t>
            </a:r>
            <a:r>
              <a:rPr lang="ko-KR" altLang="en-US" sz="1200" dirty="0">
                <a:solidFill>
                  <a:schemeClr val="bg1"/>
                </a:solidFill>
              </a:rPr>
              <a:t> 뚜레쥬르와 함께 아침을 맞이하세요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4ABECD-852C-4C76-B493-4AC40EF64CAC}"/>
              </a:ext>
            </a:extLst>
          </p:cNvPr>
          <p:cNvSpPr txBox="1"/>
          <p:nvPr/>
        </p:nvSpPr>
        <p:spPr>
          <a:xfrm>
            <a:off x="2716245" y="4312096"/>
            <a:ext cx="3394157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일찍 출근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등교해야 하는 직장인과 학생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ko-KR" altLang="en-US" sz="1200" dirty="0">
                <a:solidFill>
                  <a:schemeClr val="bg1"/>
                </a:solidFill>
              </a:rPr>
              <a:t>인 가구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E66CCE-13E7-4D30-9FFD-277A55903443}"/>
              </a:ext>
            </a:extLst>
          </p:cNvPr>
          <p:cNvSpPr txBox="1"/>
          <p:nvPr/>
        </p:nvSpPr>
        <p:spPr>
          <a:xfrm>
            <a:off x="2760827" y="2617623"/>
            <a:ext cx="5559308" cy="101566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인구통계학적 기준 </a:t>
            </a:r>
            <a:r>
              <a:rPr lang="en-US" altLang="ko-KR" sz="1200" dirty="0">
                <a:solidFill>
                  <a:schemeClr val="bg1"/>
                </a:solidFill>
              </a:rPr>
              <a:t>- 1</a:t>
            </a:r>
            <a:r>
              <a:rPr lang="ko-KR" altLang="en-US" sz="1200" dirty="0">
                <a:solidFill>
                  <a:schemeClr val="bg1"/>
                </a:solidFill>
              </a:rPr>
              <a:t>인 가구 및 다인가구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구매행동 기준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최대한 빠르고 간편하게 아침 식사하고 싶어하는 고객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심리학적 기준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아침 먹는게 귀찮다고 거르는 고객 </a:t>
            </a:r>
          </a:p>
        </p:txBody>
      </p:sp>
    </p:spTree>
    <p:extLst>
      <p:ext uri="{BB962C8B-B14F-4D97-AF65-F5344CB8AC3E}">
        <p14:creationId xmlns:p14="http://schemas.microsoft.com/office/powerpoint/2010/main" val="3856862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사람들, 소녀, 여자, 학생, 친구, 이야기, 회의, 연구, 그룹, 활동, 숙제">
            <a:extLst>
              <a:ext uri="{FF2B5EF4-FFF2-40B4-BE49-F238E27FC236}">
                <a16:creationId xmlns:a16="http://schemas.microsoft.com/office/drawing/2014/main" id="{968EEA72-0305-41E3-BFA5-F1A56FD9D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2"/>
            <a:ext cx="12192000" cy="68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4409671-96CD-4095-AE23-24751CBF622F}"/>
              </a:ext>
            </a:extLst>
          </p:cNvPr>
          <p:cNvSpPr/>
          <p:nvPr/>
        </p:nvSpPr>
        <p:spPr>
          <a:xfrm>
            <a:off x="-3704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BEC7D7-A992-4190-83C4-0391946B2A9A}"/>
              </a:ext>
            </a:extLst>
          </p:cNvPr>
          <p:cNvSpPr/>
          <p:nvPr/>
        </p:nvSpPr>
        <p:spPr>
          <a:xfrm>
            <a:off x="684935" y="2168044"/>
            <a:ext cx="2608766" cy="18194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bIns="1332000"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A1C231-0FC3-435B-9312-07224C7E6BBE}"/>
              </a:ext>
            </a:extLst>
          </p:cNvPr>
          <p:cNvSpPr/>
          <p:nvPr/>
        </p:nvSpPr>
        <p:spPr>
          <a:xfrm>
            <a:off x="3342466" y="2168044"/>
            <a:ext cx="2608766" cy="18194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32000" rtlCol="0" anchor="ctr"/>
          <a:lstStyle/>
          <a:p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27D623E-8717-4B4A-BDD7-5C8349C5DCF2}"/>
              </a:ext>
            </a:extLst>
          </p:cNvPr>
          <p:cNvSpPr/>
          <p:nvPr/>
        </p:nvSpPr>
        <p:spPr>
          <a:xfrm>
            <a:off x="684935" y="4038832"/>
            <a:ext cx="2608766" cy="18194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32000" rtlCol="0" anchor="ctr"/>
          <a:lstStyle/>
          <a:p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EBE1D97-479F-4E82-B01F-673E6557F4B0}"/>
              </a:ext>
            </a:extLst>
          </p:cNvPr>
          <p:cNvSpPr/>
          <p:nvPr/>
        </p:nvSpPr>
        <p:spPr>
          <a:xfrm>
            <a:off x="3342466" y="4038832"/>
            <a:ext cx="2608766" cy="18194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32000" rtlCol="0" anchor="ctr"/>
          <a:lstStyle/>
          <a:p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DB267B9-1010-4AF9-A09E-FAAEF69BFFBD}"/>
              </a:ext>
            </a:extLst>
          </p:cNvPr>
          <p:cNvSpPr/>
          <p:nvPr/>
        </p:nvSpPr>
        <p:spPr>
          <a:xfrm>
            <a:off x="7727577" y="2136781"/>
            <a:ext cx="2608766" cy="18194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32000" rtlCol="0" anchor="ctr"/>
          <a:lstStyle/>
          <a:p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C41CDCD-A461-44EB-93D4-FC9CB0A90360}"/>
              </a:ext>
            </a:extLst>
          </p:cNvPr>
          <p:cNvSpPr/>
          <p:nvPr/>
        </p:nvSpPr>
        <p:spPr>
          <a:xfrm>
            <a:off x="6275391" y="4023656"/>
            <a:ext cx="2608766" cy="18194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32000" rtlCol="0" anchor="ctr"/>
          <a:lstStyle/>
          <a:p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ACD0DF7-000E-4E73-BC67-E1B2F8F683AB}"/>
              </a:ext>
            </a:extLst>
          </p:cNvPr>
          <p:cNvSpPr/>
          <p:nvPr/>
        </p:nvSpPr>
        <p:spPr>
          <a:xfrm>
            <a:off x="8955617" y="3982791"/>
            <a:ext cx="2608766" cy="18194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332000" rtlCol="0" anchor="ctr"/>
          <a:lstStyle/>
          <a:p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90FF558-A14D-43A2-90AA-FF3926BFC810}"/>
              </a:ext>
            </a:extLst>
          </p:cNvPr>
          <p:cNvSpPr/>
          <p:nvPr/>
        </p:nvSpPr>
        <p:spPr>
          <a:xfrm>
            <a:off x="5477068" y="3448018"/>
            <a:ext cx="1438301" cy="1060329"/>
          </a:xfrm>
          <a:prstGeom prst="roundRect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7P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57D07-2C2A-415C-AC7E-AB041BE5511A}"/>
              </a:ext>
            </a:extLst>
          </p:cNvPr>
          <p:cNvSpPr txBox="1"/>
          <p:nvPr/>
        </p:nvSpPr>
        <p:spPr>
          <a:xfrm>
            <a:off x="802433" y="2289342"/>
            <a:ext cx="2320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Promotion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바이럴 마케팅</a:t>
            </a:r>
            <a:endParaRPr lang="en-US" altLang="ko-KR" dirty="0"/>
          </a:p>
          <a:p>
            <a:pPr algn="ctr"/>
            <a:r>
              <a:rPr lang="ko-KR" altLang="en-US" dirty="0"/>
              <a:t>매장연계 이벤트</a:t>
            </a:r>
            <a:endParaRPr lang="en-US" altLang="ko-KR" dirty="0"/>
          </a:p>
          <a:p>
            <a:pPr algn="ctr"/>
            <a:r>
              <a:rPr lang="ko-KR" altLang="en-US" dirty="0"/>
              <a:t>홍보성 이벤트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E613FE-EBF9-4040-9662-6C4A67AF99FE}"/>
              </a:ext>
            </a:extLst>
          </p:cNvPr>
          <p:cNvSpPr txBox="1"/>
          <p:nvPr/>
        </p:nvSpPr>
        <p:spPr>
          <a:xfrm>
            <a:off x="3446101" y="2283314"/>
            <a:ext cx="2320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Product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모닝 베이커리 제공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독자적인 배달 어플</a:t>
            </a:r>
            <a:endParaRPr lang="en-US" altLang="ko-KR" dirty="0"/>
          </a:p>
          <a:p>
            <a:pPr algn="ctr"/>
            <a:r>
              <a:rPr lang="ko-KR" altLang="en-US" dirty="0"/>
              <a:t>나만의 샌드위치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CDCA7-D692-4481-A302-93EE854E4A6B}"/>
              </a:ext>
            </a:extLst>
          </p:cNvPr>
          <p:cNvSpPr txBox="1"/>
          <p:nvPr/>
        </p:nvSpPr>
        <p:spPr>
          <a:xfrm>
            <a:off x="769625" y="4157368"/>
            <a:ext cx="2320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Price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구독권을 통한 </a:t>
            </a:r>
            <a:endParaRPr lang="en-US" altLang="ko-KR" dirty="0"/>
          </a:p>
          <a:p>
            <a:pPr algn="ctr"/>
            <a:r>
              <a:rPr lang="ko-KR" altLang="en-US" dirty="0"/>
              <a:t>할인 혜택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적립금 및 쿠폰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27F2D4-F0D4-4ECD-84DF-197E80358B7E}"/>
              </a:ext>
            </a:extLst>
          </p:cNvPr>
          <p:cNvSpPr txBox="1"/>
          <p:nvPr/>
        </p:nvSpPr>
        <p:spPr>
          <a:xfrm>
            <a:off x="3486561" y="4156984"/>
            <a:ext cx="2320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Place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현재 운영중인 </a:t>
            </a:r>
            <a:endParaRPr lang="en-US" altLang="ko-KR" dirty="0"/>
          </a:p>
          <a:p>
            <a:pPr algn="ctr"/>
            <a:r>
              <a:rPr lang="ko-KR" altLang="en-US" dirty="0"/>
              <a:t>매장유지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451988-F9D0-4EF0-92F1-8870A2DDBFCD}"/>
              </a:ext>
            </a:extLst>
          </p:cNvPr>
          <p:cNvSpPr txBox="1"/>
          <p:nvPr/>
        </p:nvSpPr>
        <p:spPr>
          <a:xfrm>
            <a:off x="7727577" y="2262111"/>
            <a:ext cx="2381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Physical evidence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  배달 상자의 퀄리티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 어플 디자인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AC57FB-58F9-4F07-A9B5-94C7A96DB253}"/>
              </a:ext>
            </a:extLst>
          </p:cNvPr>
          <p:cNvSpPr txBox="1"/>
          <p:nvPr/>
        </p:nvSpPr>
        <p:spPr>
          <a:xfrm>
            <a:off x="6340348" y="4093005"/>
            <a:ext cx="2320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Process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소비자의 특징에 </a:t>
            </a:r>
            <a:endParaRPr lang="en-US" altLang="ko-KR" dirty="0"/>
          </a:p>
          <a:p>
            <a:pPr algn="ctr"/>
            <a:r>
              <a:rPr lang="ko-KR" altLang="en-US" dirty="0"/>
              <a:t>따른 메뉴 추천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3E9055-3E5B-41D8-8015-231629825897}"/>
              </a:ext>
            </a:extLst>
          </p:cNvPr>
          <p:cNvSpPr txBox="1"/>
          <p:nvPr/>
        </p:nvSpPr>
        <p:spPr>
          <a:xfrm>
            <a:off x="9018718" y="4078277"/>
            <a:ext cx="2320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People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빅데이터 전문가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웹디자이너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고객 관리 담당자</a:t>
            </a:r>
            <a:endParaRPr lang="en-US" altLang="ko-KR" dirty="0"/>
          </a:p>
        </p:txBody>
      </p:sp>
      <p:pic>
        <p:nvPicPr>
          <p:cNvPr id="26" name="그래픽 25" descr="케이크 조각">
            <a:extLst>
              <a:ext uri="{FF2B5EF4-FFF2-40B4-BE49-F238E27FC236}">
                <a16:creationId xmlns:a16="http://schemas.microsoft.com/office/drawing/2014/main" id="{54A39F93-F954-49DE-84A0-9B9FD96D64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0014" y="2212914"/>
            <a:ext cx="550404" cy="550404"/>
          </a:xfrm>
          <a:prstGeom prst="rect">
            <a:avLst/>
          </a:prstGeom>
        </p:spPr>
      </p:pic>
      <p:pic>
        <p:nvPicPr>
          <p:cNvPr id="27" name="그래픽 26" descr="신호음 장치">
            <a:extLst>
              <a:ext uri="{FF2B5EF4-FFF2-40B4-BE49-F238E27FC236}">
                <a16:creationId xmlns:a16="http://schemas.microsoft.com/office/drawing/2014/main" id="{3643D8D0-0659-41C6-92FC-F840B6BC8F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99" y="2212914"/>
            <a:ext cx="511465" cy="511465"/>
          </a:xfrm>
          <a:prstGeom prst="rect">
            <a:avLst/>
          </a:prstGeom>
        </p:spPr>
      </p:pic>
      <p:pic>
        <p:nvPicPr>
          <p:cNvPr id="28" name="그래픽 27" descr="스토어">
            <a:extLst>
              <a:ext uri="{FF2B5EF4-FFF2-40B4-BE49-F238E27FC236}">
                <a16:creationId xmlns:a16="http://schemas.microsoft.com/office/drawing/2014/main" id="{F238DD1B-870A-4D86-A2E1-66E01AEA25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7932" y="4078277"/>
            <a:ext cx="551971" cy="551971"/>
          </a:xfrm>
          <a:prstGeom prst="rect">
            <a:avLst/>
          </a:prstGeom>
        </p:spPr>
      </p:pic>
      <p:pic>
        <p:nvPicPr>
          <p:cNvPr id="29" name="그래픽 28" descr="동전">
            <a:extLst>
              <a:ext uri="{FF2B5EF4-FFF2-40B4-BE49-F238E27FC236}">
                <a16:creationId xmlns:a16="http://schemas.microsoft.com/office/drawing/2014/main" id="{EC777AA0-8E18-4213-ACB0-61878EFA56A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2517" y="4106050"/>
            <a:ext cx="485657" cy="485657"/>
          </a:xfrm>
          <a:prstGeom prst="rect">
            <a:avLst/>
          </a:prstGeom>
        </p:spPr>
      </p:pic>
      <p:pic>
        <p:nvPicPr>
          <p:cNvPr id="30" name="그래픽 29" descr="학교 소년">
            <a:extLst>
              <a:ext uri="{FF2B5EF4-FFF2-40B4-BE49-F238E27FC236}">
                <a16:creationId xmlns:a16="http://schemas.microsoft.com/office/drawing/2014/main" id="{C000B455-5B20-4CE6-A6CE-8260166D7D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22959" y="4023656"/>
            <a:ext cx="483350" cy="483350"/>
          </a:xfrm>
          <a:prstGeom prst="rect">
            <a:avLst/>
          </a:prstGeom>
        </p:spPr>
      </p:pic>
      <p:pic>
        <p:nvPicPr>
          <p:cNvPr id="31" name="그래픽 30" descr="재생 알림">
            <a:extLst>
              <a:ext uri="{FF2B5EF4-FFF2-40B4-BE49-F238E27FC236}">
                <a16:creationId xmlns:a16="http://schemas.microsoft.com/office/drawing/2014/main" id="{EC459D6E-EA90-4F93-93C7-2421B24187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76165" y="4091614"/>
            <a:ext cx="457200" cy="457200"/>
          </a:xfrm>
          <a:prstGeom prst="rect">
            <a:avLst/>
          </a:prstGeom>
        </p:spPr>
      </p:pic>
      <p:pic>
        <p:nvPicPr>
          <p:cNvPr id="32" name="그래픽 31" descr="신문식맞춤">
            <a:extLst>
              <a:ext uri="{FF2B5EF4-FFF2-40B4-BE49-F238E27FC236}">
                <a16:creationId xmlns:a16="http://schemas.microsoft.com/office/drawing/2014/main" id="{D2B5DF2B-89E0-4323-81EB-4BBC44CA7E8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73183" y="2135625"/>
            <a:ext cx="589912" cy="58991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4FB2D54-ED3D-4544-BCD1-6B48DA47B977}"/>
              </a:ext>
            </a:extLst>
          </p:cNvPr>
          <p:cNvGrpSpPr/>
          <p:nvPr/>
        </p:nvGrpSpPr>
        <p:grpSpPr>
          <a:xfrm>
            <a:off x="822723" y="1467013"/>
            <a:ext cx="1147562" cy="373885"/>
            <a:chOff x="6046505" y="5104697"/>
            <a:chExt cx="1147562" cy="373885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B13444C-C796-4A3F-BDEF-496089CB6AF0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61B6FD6-49A7-4577-8BAD-104E8B886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783" y="5446985"/>
              <a:ext cx="850915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1F585-02AD-4E3C-B9DD-A330910B8777}"/>
                </a:ext>
              </a:extLst>
            </p:cNvPr>
            <p:cNvSpPr txBox="1"/>
            <p:nvPr/>
          </p:nvSpPr>
          <p:spPr>
            <a:xfrm>
              <a:off x="6046505" y="5104697"/>
              <a:ext cx="1147562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  <a:ea typeface="야놀자 야체 B" panose="02020603020101020101"/>
                </a:rPr>
                <a:t>7P&amp;4C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BFD514-9AF1-4AD7-9CCA-D91AFF722464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005.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마케팅 전략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7P&amp;4C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302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사람들, 소녀, 여자, 학생, 친구, 이야기, 회의, 연구, 그룹, 활동, 숙제">
            <a:extLst>
              <a:ext uri="{FF2B5EF4-FFF2-40B4-BE49-F238E27FC236}">
                <a16:creationId xmlns:a16="http://schemas.microsoft.com/office/drawing/2014/main" id="{968EEA72-0305-41E3-BFA5-F1A56FD9D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2"/>
            <a:ext cx="12192000" cy="684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4409671-96CD-4095-AE23-24751CBF622F}"/>
              </a:ext>
            </a:extLst>
          </p:cNvPr>
          <p:cNvSpPr/>
          <p:nvPr/>
        </p:nvSpPr>
        <p:spPr>
          <a:xfrm>
            <a:off x="-3704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B982E1-69E3-49F3-AF7B-9F220BD73742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005.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마케팅 전략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7P&amp;4C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CE497D0-6A42-463D-8784-A9134C377707}"/>
              </a:ext>
            </a:extLst>
          </p:cNvPr>
          <p:cNvSpPr/>
          <p:nvPr/>
        </p:nvSpPr>
        <p:spPr>
          <a:xfrm>
            <a:off x="3638942" y="2535663"/>
            <a:ext cx="2386937" cy="10712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Customer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8E62DEC-CE9F-4160-B234-43D258A00D33}"/>
              </a:ext>
            </a:extLst>
          </p:cNvPr>
          <p:cNvSpPr/>
          <p:nvPr/>
        </p:nvSpPr>
        <p:spPr>
          <a:xfrm>
            <a:off x="6251648" y="4057312"/>
            <a:ext cx="2500063" cy="10712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Cost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8F02DE4-A58A-40D5-9F91-05DADACB9165}"/>
              </a:ext>
            </a:extLst>
          </p:cNvPr>
          <p:cNvSpPr/>
          <p:nvPr/>
        </p:nvSpPr>
        <p:spPr>
          <a:xfrm>
            <a:off x="3638942" y="4057312"/>
            <a:ext cx="2386937" cy="10712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Convenience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8A24D8D-7D19-4390-84CE-467276BAC7B6}"/>
              </a:ext>
            </a:extLst>
          </p:cNvPr>
          <p:cNvSpPr/>
          <p:nvPr/>
        </p:nvSpPr>
        <p:spPr>
          <a:xfrm>
            <a:off x="6251647" y="2535663"/>
            <a:ext cx="2493033" cy="10712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6800"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Communication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4A45AE-0EE4-4591-8E32-25900513D231}"/>
              </a:ext>
            </a:extLst>
          </p:cNvPr>
          <p:cNvSpPr txBox="1"/>
          <p:nvPr/>
        </p:nvSpPr>
        <p:spPr>
          <a:xfrm>
            <a:off x="570723" y="2576272"/>
            <a:ext cx="3050359" cy="1170641"/>
          </a:xfrm>
          <a:prstGeom prst="rect">
            <a:avLst/>
          </a:prstGeom>
          <a:noFill/>
        </p:spPr>
        <p:txBody>
          <a:bodyPr wrap="square" bIns="46800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• </a:t>
            </a:r>
            <a:r>
              <a:rPr lang="ko-KR" altLang="en-US" sz="1600" dirty="0">
                <a:solidFill>
                  <a:schemeClr val="bg1"/>
                </a:solidFill>
              </a:rPr>
              <a:t>아침에 빵을 배달시키고 싶은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 사람들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• </a:t>
            </a:r>
            <a:r>
              <a:rPr lang="ko-KR" altLang="en-US" sz="1600" dirty="0">
                <a:solidFill>
                  <a:schemeClr val="bg1"/>
                </a:solidFill>
              </a:rPr>
              <a:t>시간이 없어 간편식으로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  아침을 해결 하고 싶은 사람들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DF673-89C2-4CA1-9861-ED00AF503E47}"/>
              </a:ext>
            </a:extLst>
          </p:cNvPr>
          <p:cNvSpPr txBox="1"/>
          <p:nvPr/>
        </p:nvSpPr>
        <p:spPr>
          <a:xfrm>
            <a:off x="579540" y="4184213"/>
            <a:ext cx="30682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• </a:t>
            </a:r>
            <a:r>
              <a:rPr lang="ko-KR" altLang="en-US" sz="1600" dirty="0">
                <a:solidFill>
                  <a:schemeClr val="bg1"/>
                </a:solidFill>
              </a:rPr>
              <a:t>어플을 통해 편리한 주문 가능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• </a:t>
            </a:r>
            <a:r>
              <a:rPr lang="ko-KR" altLang="en-US" sz="1600" dirty="0">
                <a:solidFill>
                  <a:schemeClr val="bg1"/>
                </a:solidFill>
              </a:rPr>
              <a:t>원하는 구성품으로 메뉴 구성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92BEB7-2DD1-44DD-B000-4B5885967A7F}"/>
              </a:ext>
            </a:extLst>
          </p:cNvPr>
          <p:cNvSpPr txBox="1"/>
          <p:nvPr/>
        </p:nvSpPr>
        <p:spPr>
          <a:xfrm>
            <a:off x="8682695" y="4236729"/>
            <a:ext cx="30682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• </a:t>
            </a:r>
            <a:r>
              <a:rPr lang="ko-KR" altLang="en-US" sz="1600" dirty="0">
                <a:solidFill>
                  <a:schemeClr val="bg1"/>
                </a:solidFill>
              </a:rPr>
              <a:t>구독을 통한 </a:t>
            </a:r>
            <a:r>
              <a:rPr lang="ko-KR" altLang="en-US" sz="1600" dirty="0" err="1">
                <a:solidFill>
                  <a:schemeClr val="bg1"/>
                </a:solidFill>
              </a:rPr>
              <a:t>배달비</a:t>
            </a:r>
            <a:r>
              <a:rPr lang="ko-KR" altLang="en-US" sz="1600" dirty="0">
                <a:solidFill>
                  <a:schemeClr val="bg1"/>
                </a:solidFill>
              </a:rPr>
              <a:t> 부담▼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D22C2C3-92D3-4705-BA9F-23039A467326}"/>
              </a:ext>
            </a:extLst>
          </p:cNvPr>
          <p:cNvSpPr/>
          <p:nvPr/>
        </p:nvSpPr>
        <p:spPr>
          <a:xfrm>
            <a:off x="5477068" y="3309995"/>
            <a:ext cx="1438301" cy="1060329"/>
          </a:xfrm>
          <a:prstGeom prst="roundRect">
            <a:avLst/>
          </a:prstGeom>
          <a:solidFill>
            <a:srgbClr val="59595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4C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1F9EDC-CDEC-4369-923A-1B5C6C9790EA}"/>
              </a:ext>
            </a:extLst>
          </p:cNvPr>
          <p:cNvSpPr txBox="1"/>
          <p:nvPr/>
        </p:nvSpPr>
        <p:spPr>
          <a:xfrm>
            <a:off x="8682696" y="2581897"/>
            <a:ext cx="3068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• </a:t>
            </a:r>
            <a:r>
              <a:rPr lang="ko-KR" altLang="en-US" sz="1600" dirty="0">
                <a:solidFill>
                  <a:schemeClr val="bg1"/>
                </a:solidFill>
              </a:rPr>
              <a:t>고객의 후기를 통한 관리자와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  소비자의 소통 가능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• </a:t>
            </a:r>
            <a:r>
              <a:rPr lang="ko-KR" altLang="en-US" sz="1600" dirty="0">
                <a:solidFill>
                  <a:schemeClr val="bg1"/>
                </a:solidFill>
              </a:rPr>
              <a:t>나만의 샌드위치 구성 가능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04AE9D2-43E7-4CEB-B4DB-BB68A8C8F663}"/>
              </a:ext>
            </a:extLst>
          </p:cNvPr>
          <p:cNvGrpSpPr/>
          <p:nvPr/>
        </p:nvGrpSpPr>
        <p:grpSpPr>
          <a:xfrm>
            <a:off x="822723" y="1467013"/>
            <a:ext cx="1147562" cy="373885"/>
            <a:chOff x="6046505" y="5104697"/>
            <a:chExt cx="1147562" cy="373885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AEF87D3-A150-4206-9738-B026E6557AC8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86DD9D6-DFC6-45D7-A105-1C2D222008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783" y="5446985"/>
              <a:ext cx="850915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E792624-4DE0-4BF2-9A7F-0EE3DCA9415D}"/>
                </a:ext>
              </a:extLst>
            </p:cNvPr>
            <p:cNvSpPr txBox="1"/>
            <p:nvPr/>
          </p:nvSpPr>
          <p:spPr>
            <a:xfrm>
              <a:off x="6046505" y="5104697"/>
              <a:ext cx="1147562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1"/>
                  </a:solidFill>
                  <a:ea typeface="야놀자 야체 B" panose="02020603020101020101"/>
                </a:rPr>
                <a:t>7P&amp;4C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997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사람들, 소녀, 여자, 학생, 친구, 이야기, 회의, 연구, 그룹, 활동, 숙제">
            <a:extLst>
              <a:ext uri="{FF2B5EF4-FFF2-40B4-BE49-F238E27FC236}">
                <a16:creationId xmlns:a16="http://schemas.microsoft.com/office/drawing/2014/main" id="{7E55F469-C576-463B-8AE1-F718A5809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652B8D4-1E5B-4E08-9C5F-A79B644293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A26311-22E6-4CD8-8A13-571CBB79EDFB}"/>
              </a:ext>
            </a:extLst>
          </p:cNvPr>
          <p:cNvSpPr/>
          <p:nvPr/>
        </p:nvSpPr>
        <p:spPr>
          <a:xfrm>
            <a:off x="3763462" y="2915334"/>
            <a:ext cx="4207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005.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서비스 제안 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55CC9C-ABA3-4C62-B8C2-BC23FD4F28BF}"/>
              </a:ext>
            </a:extLst>
          </p:cNvPr>
          <p:cNvSpPr/>
          <p:nvPr/>
        </p:nvSpPr>
        <p:spPr>
          <a:xfrm>
            <a:off x="5164874" y="3561665"/>
            <a:ext cx="2313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뚜레쥬르 </a:t>
            </a:r>
            <a:r>
              <a:rPr lang="en-US" altLang="ko-KR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아침구독배달서비스</a:t>
            </a:r>
            <a:endParaRPr lang="en-US" altLang="ko-KR" sz="12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867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쇼핑, 지출, 슬립까지, 구매, 소매, 가게, 주문, 고객, 소비자, 라이프 스타일, 구매자, 소비">
            <a:extLst>
              <a:ext uri="{FF2B5EF4-FFF2-40B4-BE49-F238E27FC236}">
                <a16:creationId xmlns:a16="http://schemas.microsoft.com/office/drawing/2014/main" id="{C1148123-C145-464A-8681-F05BE5318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037FBF-E906-4071-98B8-37FA117DFE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Group 14"/>
          <p:cNvGrpSpPr>
            <a:grpSpLocks noChangeAspect="1"/>
          </p:cNvGrpSpPr>
          <p:nvPr/>
        </p:nvGrpSpPr>
        <p:grpSpPr bwMode="auto">
          <a:xfrm rot="21092456">
            <a:off x="11225845" y="306501"/>
            <a:ext cx="465138" cy="431800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14"/>
          <p:cNvGrpSpPr>
            <a:grpSpLocks noChangeAspect="1"/>
          </p:cNvGrpSpPr>
          <p:nvPr/>
        </p:nvGrpSpPr>
        <p:grpSpPr bwMode="auto">
          <a:xfrm rot="1359760">
            <a:off x="11681526" y="531297"/>
            <a:ext cx="290927" cy="270076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3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 rot="1800000">
            <a:off x="11663726" y="163582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3600000">
            <a:off x="11724432" y="221473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1583869" y="148638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11541900" y="556180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11584350" y="510224"/>
            <a:ext cx="18000" cy="36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이등변 삼각형 63"/>
          <p:cNvSpPr/>
          <p:nvPr/>
        </p:nvSpPr>
        <p:spPr>
          <a:xfrm rot="20703017">
            <a:off x="11451666" y="733377"/>
            <a:ext cx="84851" cy="62253"/>
          </a:xfrm>
          <a:prstGeom prst="triangl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이등변 삼각형 64"/>
          <p:cNvSpPr/>
          <p:nvPr/>
        </p:nvSpPr>
        <p:spPr>
          <a:xfrm rot="1412132">
            <a:off x="11736499" y="781539"/>
            <a:ext cx="62315" cy="45719"/>
          </a:xfrm>
          <a:prstGeom prst="triangl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 descr="음식, 표지판, 플레이트, 그리기이(가) 표시된 사진&#10;&#10;자동 생성된 설명">
            <a:extLst>
              <a:ext uri="{FF2B5EF4-FFF2-40B4-BE49-F238E27FC236}">
                <a16:creationId xmlns:a16="http://schemas.microsoft.com/office/drawing/2014/main" id="{DCF114FF-BEB2-4849-8C59-6B780D2EC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07" y="2632559"/>
            <a:ext cx="1845874" cy="18458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B8D020-DEED-48E3-A060-CE049DD0184D}"/>
              </a:ext>
            </a:extLst>
          </p:cNvPr>
          <p:cNvSpPr/>
          <p:nvPr/>
        </p:nvSpPr>
        <p:spPr>
          <a:xfrm>
            <a:off x="1631408" y="48667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광고비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091E19-F46C-48DB-87D3-0B640E0F26A7}"/>
              </a:ext>
            </a:extLst>
          </p:cNvPr>
          <p:cNvSpPr/>
          <p:nvPr/>
        </p:nvSpPr>
        <p:spPr>
          <a:xfrm>
            <a:off x="9418602" y="486671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배달비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83C5B2-F74A-4D2F-850E-94CE8109AEBA}"/>
              </a:ext>
            </a:extLst>
          </p:cNvPr>
          <p:cNvSpPr/>
          <p:nvPr/>
        </p:nvSpPr>
        <p:spPr>
          <a:xfrm>
            <a:off x="4101137" y="48626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원재료비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26E8F47-C6D7-49CC-8E5C-F89C61E253A3}"/>
              </a:ext>
            </a:extLst>
          </p:cNvPr>
          <p:cNvSpPr/>
          <p:nvPr/>
        </p:nvSpPr>
        <p:spPr>
          <a:xfrm>
            <a:off x="7034808" y="487290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인건비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0" name="그림 19" descr="표지판, 셔츠이(가) 표시된 사진&#10;&#10;자동 생성된 설명">
            <a:extLst>
              <a:ext uri="{FF2B5EF4-FFF2-40B4-BE49-F238E27FC236}">
                <a16:creationId xmlns:a16="http://schemas.microsoft.com/office/drawing/2014/main" id="{C8F945D8-AD5A-48E6-8F8A-66E203AF8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43" y="2096177"/>
            <a:ext cx="2438095" cy="24380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89FDE51-A6C0-49FB-B610-E7CC258BB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1" b="92659" l="6795" r="92614">
                        <a14:foregroundMark x1="69424" y1="10516" x2="92319" y2="12103"/>
                        <a14:foregroundMark x1="92319" y1="12103" x2="92910" y2="33135"/>
                        <a14:foregroundMark x1="92910" y1="33135" x2="90399" y2="42659"/>
                        <a14:foregroundMark x1="90399" y1="42659" x2="86411" y2="42659"/>
                        <a14:foregroundMark x1="88922" y1="72024" x2="89217" y2="82341"/>
                        <a14:foregroundMark x1="89217" y1="82341" x2="84490" y2="90873"/>
                        <a14:foregroundMark x1="84490" y1="90873" x2="77105" y2="91667"/>
                        <a14:foregroundMark x1="77105" y1="91667" x2="70162" y2="89286"/>
                        <a14:foregroundMark x1="14328" y1="58929" x2="12555" y2="64286"/>
                        <a14:foregroundMark x1="11226" y1="68651" x2="7681" y2="78175"/>
                        <a14:foregroundMark x1="7681" y1="78175" x2="10487" y2="84524"/>
                        <a14:foregroundMark x1="7090" y1="63889" x2="12260" y2="61905"/>
                        <a14:foregroundMark x1="13294" y1="90278" x2="20827" y2="92659"/>
                        <a14:foregroundMark x1="20827" y1="92659" x2="25554" y2="91071"/>
                        <a14:foregroundMark x1="69129" y1="13492" x2="84786" y2="14484"/>
                        <a14:foregroundMark x1="84786" y1="14484" x2="92614" y2="12698"/>
                        <a14:foregroundMark x1="92614" y1="12698" x2="92614" y2="40278"/>
                        <a14:foregroundMark x1="42245" y1="11111" x2="42245" y2="11111"/>
                        <a14:foregroundMark x1="41359" y1="10913" x2="41359" y2="10913"/>
                        <a14:foregroundMark x1="41211" y1="10714" x2="39143" y2="10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2629" y="2656102"/>
            <a:ext cx="2669110" cy="1987048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6332466C-897C-489D-B7B5-61D428B86920}"/>
              </a:ext>
            </a:extLst>
          </p:cNvPr>
          <p:cNvGrpSpPr/>
          <p:nvPr/>
        </p:nvGrpSpPr>
        <p:grpSpPr>
          <a:xfrm>
            <a:off x="1056040" y="1423585"/>
            <a:ext cx="1323264" cy="373885"/>
            <a:chOff x="5934364" y="5104697"/>
            <a:chExt cx="1323264" cy="373885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6D632BF-A9E8-4213-A338-33F12E8899D5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D0EA2D2-B6D3-49D6-A9C4-B78CBC58D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783" y="5446985"/>
              <a:ext cx="850915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D9CBF3A-E004-4F77-85E0-E62F0D241463}"/>
                </a:ext>
              </a:extLst>
            </p:cNvPr>
            <p:cNvSpPr txBox="1"/>
            <p:nvPr/>
          </p:nvSpPr>
          <p:spPr>
            <a:xfrm>
              <a:off x="5934364" y="5104697"/>
              <a:ext cx="1323264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예상지출 내역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4D7D8C6-554D-40AE-BBCC-632C3EAF18BA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005.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서비스 제안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비용추정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F1EE52-C831-4F33-B7E1-283BDF329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175" b="93722" l="5603" r="90517">
                        <a14:foregroundMark x1="20690" y1="11659" x2="46121" y2="7175"/>
                        <a14:foregroundMark x1="46121" y1="7175" x2="50862" y2="7175"/>
                        <a14:foregroundMark x1="16379" y1="18834" x2="9052" y2="42152"/>
                        <a14:foregroundMark x1="9052" y1="42152" x2="13362" y2="87892"/>
                        <a14:foregroundMark x1="13362" y1="87892" x2="65086" y2="81614"/>
                        <a14:foregroundMark x1="65086" y1="81614" x2="84052" y2="69507"/>
                        <a14:foregroundMark x1="84052" y1="69507" x2="77586" y2="47085"/>
                        <a14:foregroundMark x1="77586" y1="47085" x2="59483" y2="49327"/>
                        <a14:foregroundMark x1="66379" y1="43498" x2="65086" y2="70404"/>
                        <a14:foregroundMark x1="65086" y1="70404" x2="53017" y2="57848"/>
                        <a14:foregroundMark x1="63362" y1="11659" x2="37931" y2="8072"/>
                        <a14:foregroundMark x1="37931" y1="8072" x2="13793" y2="11211"/>
                        <a14:foregroundMark x1="13793" y1="11211" x2="6897" y2="57399"/>
                        <a14:foregroundMark x1="6897" y1="57399" x2="7759" y2="72646"/>
                        <a14:foregroundMark x1="91810" y1="48430" x2="94828" y2="71300"/>
                        <a14:foregroundMark x1="94828" y1="71300" x2="89655" y2="94170"/>
                        <a14:foregroundMark x1="89655" y1="94170" x2="14655" y2="93722"/>
                        <a14:foregroundMark x1="89655" y1="60538" x2="88362" y2="79821"/>
                        <a14:foregroundMark x1="46552" y1="57399" x2="45259" y2="86547"/>
                        <a14:foregroundMark x1="45259" y1="86547" x2="45690" y2="85202"/>
                        <a14:foregroundMark x1="90517" y1="58744" x2="90948" y2="81166"/>
                        <a14:foregroundMark x1="90948" y1="81166" x2="89224" y2="80717"/>
                        <a14:foregroundMark x1="9483" y1="38117" x2="9052" y2="65919"/>
                        <a14:foregroundMark x1="7328" y1="39462" x2="9914" y2="65471"/>
                        <a14:foregroundMark x1="5603" y1="46637" x2="7328" y2="663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8738" y="2410197"/>
            <a:ext cx="22098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74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쇼핑, 지출, 슬립까지, 구매, 소매, 가게, 주문, 고객, 소비자, 라이프 스타일, 구매자, 소비">
            <a:extLst>
              <a:ext uri="{FF2B5EF4-FFF2-40B4-BE49-F238E27FC236}">
                <a16:creationId xmlns:a16="http://schemas.microsoft.com/office/drawing/2014/main" id="{B03DBBC3-A317-40FF-AD59-B47545032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E9B670-5176-4B51-AF25-6B62BBB02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Group 14"/>
          <p:cNvGrpSpPr>
            <a:grpSpLocks noChangeAspect="1"/>
          </p:cNvGrpSpPr>
          <p:nvPr/>
        </p:nvGrpSpPr>
        <p:grpSpPr bwMode="auto">
          <a:xfrm rot="21092456">
            <a:off x="11225845" y="306501"/>
            <a:ext cx="465138" cy="431800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14"/>
          <p:cNvGrpSpPr>
            <a:grpSpLocks noChangeAspect="1"/>
          </p:cNvGrpSpPr>
          <p:nvPr/>
        </p:nvGrpSpPr>
        <p:grpSpPr bwMode="auto">
          <a:xfrm rot="1359760">
            <a:off x="11681526" y="531297"/>
            <a:ext cx="290927" cy="270076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3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 rot="1800000">
            <a:off x="11663726" y="163582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3600000">
            <a:off x="11724432" y="221473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1583869" y="148638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11541900" y="556180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11584350" y="510224"/>
            <a:ext cx="18000" cy="36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이등변 삼각형 63"/>
          <p:cNvSpPr/>
          <p:nvPr/>
        </p:nvSpPr>
        <p:spPr>
          <a:xfrm rot="20703017">
            <a:off x="11451666" y="733377"/>
            <a:ext cx="84851" cy="62253"/>
          </a:xfrm>
          <a:prstGeom prst="triangl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이등변 삼각형 64"/>
          <p:cNvSpPr/>
          <p:nvPr/>
        </p:nvSpPr>
        <p:spPr>
          <a:xfrm rot="1412132">
            <a:off x="11736499" y="781539"/>
            <a:ext cx="62315" cy="45719"/>
          </a:xfrm>
          <a:prstGeom prst="triangl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2B1868-8A68-4EEF-B347-D5DC253A8289}"/>
              </a:ext>
            </a:extLst>
          </p:cNvPr>
          <p:cNvSpPr txBox="1"/>
          <p:nvPr/>
        </p:nvSpPr>
        <p:spPr>
          <a:xfrm>
            <a:off x="1898829" y="2169373"/>
            <a:ext cx="595980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bg1"/>
                </a:solidFill>
              </a:rPr>
              <a:t>인건비 </a:t>
            </a:r>
            <a:r>
              <a:rPr lang="en-US" altLang="ko-KR" sz="1600" dirty="0">
                <a:solidFill>
                  <a:schemeClr val="bg1"/>
                </a:solidFill>
              </a:rPr>
              <a:t>: 3</a:t>
            </a:r>
            <a:r>
              <a:rPr lang="ko-KR" altLang="en-US" sz="1600" dirty="0">
                <a:solidFill>
                  <a:schemeClr val="bg1"/>
                </a:solidFill>
              </a:rPr>
              <a:t>명 </a:t>
            </a:r>
            <a:r>
              <a:rPr lang="en-US" altLang="ko-KR" sz="1600" dirty="0">
                <a:solidFill>
                  <a:schemeClr val="bg1"/>
                </a:solidFill>
              </a:rPr>
              <a:t>X 250</a:t>
            </a:r>
            <a:r>
              <a:rPr lang="ko-KR" altLang="en-US" sz="1600" dirty="0">
                <a:solidFill>
                  <a:schemeClr val="bg1"/>
                </a:solidFill>
              </a:rPr>
              <a:t>만원</a:t>
            </a:r>
            <a:r>
              <a:rPr lang="en-US" altLang="ko-KR" sz="1600" dirty="0">
                <a:solidFill>
                  <a:schemeClr val="bg1"/>
                </a:solidFill>
              </a:rPr>
              <a:t> + 2</a:t>
            </a:r>
            <a:r>
              <a:rPr lang="ko-KR" altLang="en-US" sz="1600" dirty="0">
                <a:solidFill>
                  <a:schemeClr val="bg1"/>
                </a:solidFill>
              </a:rPr>
              <a:t>명 </a:t>
            </a:r>
            <a:r>
              <a:rPr lang="en-US" altLang="ko-KR" sz="1600" dirty="0">
                <a:solidFill>
                  <a:schemeClr val="bg1"/>
                </a:solidFill>
              </a:rPr>
              <a:t>X 180</a:t>
            </a:r>
            <a:r>
              <a:rPr lang="ko-KR" altLang="en-US" sz="1600" dirty="0">
                <a:solidFill>
                  <a:schemeClr val="bg1"/>
                </a:solidFill>
              </a:rPr>
              <a:t>만원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bg1"/>
                </a:solidFill>
              </a:rPr>
              <a:t>원재료비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매출액 </a:t>
            </a:r>
            <a:r>
              <a:rPr lang="en-US" altLang="ko-KR" sz="1600" dirty="0">
                <a:solidFill>
                  <a:schemeClr val="bg1"/>
                </a:solidFill>
              </a:rPr>
              <a:t>X 0.3 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bg1"/>
                </a:solidFill>
              </a:rPr>
              <a:t>마케팅 비용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: SNS </a:t>
            </a:r>
            <a:r>
              <a:rPr lang="ko-KR" altLang="en-US" sz="1600" dirty="0">
                <a:solidFill>
                  <a:schemeClr val="bg1"/>
                </a:solidFill>
              </a:rPr>
              <a:t>브랜드 홍보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매달</a:t>
            </a:r>
            <a:r>
              <a:rPr lang="en-US" altLang="ko-KR" sz="1600" dirty="0">
                <a:solidFill>
                  <a:schemeClr val="bg1"/>
                </a:solidFill>
              </a:rPr>
              <a:t> 50</a:t>
            </a:r>
            <a:r>
              <a:rPr lang="ko-KR" altLang="en-US" sz="1600" dirty="0">
                <a:solidFill>
                  <a:schemeClr val="bg1"/>
                </a:solidFill>
              </a:rPr>
              <a:t>만원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                    </a:t>
            </a:r>
            <a:r>
              <a:rPr lang="ko-KR" altLang="en-US" sz="1600" dirty="0">
                <a:solidFill>
                  <a:schemeClr val="bg1"/>
                </a:solidFill>
              </a:rPr>
              <a:t>네이버 파워링크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총 클릭 수 대비 매달 </a:t>
            </a:r>
            <a:r>
              <a:rPr lang="en-US" altLang="ko-KR" sz="1600" dirty="0">
                <a:solidFill>
                  <a:schemeClr val="bg1"/>
                </a:solidFill>
              </a:rPr>
              <a:t>50</a:t>
            </a:r>
            <a:r>
              <a:rPr lang="ko-KR" altLang="en-US" sz="1600" dirty="0">
                <a:solidFill>
                  <a:schemeClr val="bg1"/>
                </a:solidFill>
              </a:rPr>
              <a:t>만원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bg1"/>
                </a:solidFill>
              </a:rPr>
              <a:t>구독마케팅 비용 </a:t>
            </a:r>
            <a:r>
              <a:rPr lang="en-US" altLang="ko-KR" sz="1600" dirty="0">
                <a:solidFill>
                  <a:schemeClr val="bg1"/>
                </a:solidFill>
              </a:rPr>
              <a:t>: (</a:t>
            </a:r>
            <a:r>
              <a:rPr lang="ko-KR" altLang="en-US" sz="1600" dirty="0">
                <a:solidFill>
                  <a:schemeClr val="bg1"/>
                </a:solidFill>
              </a:rPr>
              <a:t>구독자수</a:t>
            </a:r>
            <a:r>
              <a:rPr lang="en-US" altLang="ko-KR" sz="1600" dirty="0">
                <a:solidFill>
                  <a:schemeClr val="bg1"/>
                </a:solidFill>
              </a:rPr>
              <a:t>/2 X </a:t>
            </a:r>
            <a:r>
              <a:rPr lang="ko-KR" altLang="en-US" sz="1600" dirty="0">
                <a:solidFill>
                  <a:schemeClr val="bg1"/>
                </a:solidFill>
              </a:rPr>
              <a:t>만원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47AB53-F59D-4620-9A9E-54FCFB44A319}"/>
              </a:ext>
            </a:extLst>
          </p:cNvPr>
          <p:cNvSpPr txBox="1"/>
          <p:nvPr/>
        </p:nvSpPr>
        <p:spPr>
          <a:xfrm>
            <a:off x="1898829" y="4979966"/>
            <a:ext cx="4971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 err="1">
                <a:solidFill>
                  <a:schemeClr val="bg1"/>
                </a:solidFill>
              </a:rPr>
              <a:t>구독비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구독자수 </a:t>
            </a:r>
            <a:r>
              <a:rPr lang="en-US" altLang="ko-KR" sz="1600" dirty="0">
                <a:solidFill>
                  <a:schemeClr val="bg1"/>
                </a:solidFill>
              </a:rPr>
              <a:t>X </a:t>
            </a:r>
            <a:r>
              <a:rPr lang="ko-KR" altLang="en-US" sz="1600" dirty="0" err="1">
                <a:solidFill>
                  <a:schemeClr val="bg1"/>
                </a:solidFill>
              </a:rPr>
              <a:t>구독비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(4</a:t>
            </a:r>
            <a:r>
              <a:rPr lang="ko-KR" altLang="en-US" sz="1600" dirty="0">
                <a:solidFill>
                  <a:schemeClr val="bg1"/>
                </a:solidFill>
              </a:rPr>
              <a:t>만원</a:t>
            </a:r>
            <a:r>
              <a:rPr lang="en-US" altLang="ko-KR" sz="1600" dirty="0">
                <a:solidFill>
                  <a:schemeClr val="bg1"/>
                </a:solidFill>
              </a:rPr>
              <a:t>, 7</a:t>
            </a:r>
            <a:r>
              <a:rPr lang="ko-KR" altLang="en-US" sz="1600" dirty="0">
                <a:solidFill>
                  <a:schemeClr val="bg1"/>
                </a:solidFill>
              </a:rPr>
              <a:t>만원</a:t>
            </a:r>
            <a:r>
              <a:rPr lang="en-US" altLang="ko-KR" sz="1600" dirty="0">
                <a:solidFill>
                  <a:schemeClr val="bg1"/>
                </a:solidFill>
              </a:rPr>
              <a:t>, 9</a:t>
            </a:r>
            <a:r>
              <a:rPr lang="ko-KR" altLang="en-US" sz="1600" dirty="0">
                <a:solidFill>
                  <a:schemeClr val="bg1"/>
                </a:solidFill>
              </a:rPr>
              <a:t>만원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bg1"/>
                </a:solidFill>
              </a:rPr>
              <a:t>현장 베이커리 매출액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매달 </a:t>
            </a:r>
            <a:r>
              <a:rPr lang="en-US" altLang="ko-KR" sz="1600" dirty="0">
                <a:solidFill>
                  <a:schemeClr val="bg1"/>
                </a:solidFill>
              </a:rPr>
              <a:t>60</a:t>
            </a:r>
            <a:r>
              <a:rPr lang="ko-KR" altLang="en-US" sz="1600" dirty="0">
                <a:solidFill>
                  <a:schemeClr val="bg1"/>
                </a:solidFill>
              </a:rPr>
              <a:t>만원 고정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bg1"/>
                </a:solidFill>
              </a:rPr>
              <a:t>부가서비스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</a:rPr>
              <a:t>식료품</a:t>
            </a:r>
            <a:r>
              <a:rPr lang="en-US" altLang="ko-KR" sz="1600" b="1" dirty="0">
                <a:solidFill>
                  <a:schemeClr val="bg1"/>
                </a:solidFill>
              </a:rPr>
              <a:t>) </a:t>
            </a:r>
            <a:r>
              <a:rPr lang="en-US" altLang="ko-KR" sz="1600" dirty="0">
                <a:solidFill>
                  <a:schemeClr val="bg1"/>
                </a:solidFill>
              </a:rPr>
              <a:t>: (</a:t>
            </a:r>
            <a:r>
              <a:rPr lang="ko-KR" altLang="en-US" sz="1600" dirty="0">
                <a:solidFill>
                  <a:schemeClr val="bg1"/>
                </a:solidFill>
              </a:rPr>
              <a:t>구독자수</a:t>
            </a:r>
            <a:r>
              <a:rPr lang="en-US" altLang="ko-KR" sz="1600" dirty="0">
                <a:solidFill>
                  <a:schemeClr val="bg1"/>
                </a:solidFill>
              </a:rPr>
              <a:t>/2) X 1.5</a:t>
            </a:r>
            <a:r>
              <a:rPr lang="ko-KR" altLang="en-US" sz="1600" dirty="0">
                <a:solidFill>
                  <a:schemeClr val="bg1"/>
                </a:solidFill>
              </a:rPr>
              <a:t>만원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037FAA1-E128-4E60-88D8-72DA5D800D5F}"/>
              </a:ext>
            </a:extLst>
          </p:cNvPr>
          <p:cNvGrpSpPr/>
          <p:nvPr/>
        </p:nvGrpSpPr>
        <p:grpSpPr>
          <a:xfrm>
            <a:off x="1559248" y="1301262"/>
            <a:ext cx="679161" cy="374229"/>
            <a:chOff x="6124027" y="5103606"/>
            <a:chExt cx="679161" cy="374229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1227C23-440C-4300-B625-49FF4D91E8CA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388962-139E-44B1-B6BA-144EA62F6F83}"/>
                </a:ext>
              </a:extLst>
            </p:cNvPr>
            <p:cNvSpPr txBox="1"/>
            <p:nvPr/>
          </p:nvSpPr>
          <p:spPr>
            <a:xfrm>
              <a:off x="6124027" y="5103606"/>
              <a:ext cx="67916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지출 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FB6835F-0417-439D-84C1-86463BF2E7DB}"/>
              </a:ext>
            </a:extLst>
          </p:cNvPr>
          <p:cNvSpPr/>
          <p:nvPr/>
        </p:nvSpPr>
        <p:spPr>
          <a:xfrm>
            <a:off x="1586719" y="1821027"/>
            <a:ext cx="6504860" cy="200001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AF6494-A9CC-4F38-BFAC-D0A18A88C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42" y="2755951"/>
            <a:ext cx="1323265" cy="1323265"/>
          </a:xfrm>
          <a:prstGeom prst="rect">
            <a:avLst/>
          </a:prstGeom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D0D843F-7424-4CDB-B1CD-5A8825E85856}"/>
              </a:ext>
            </a:extLst>
          </p:cNvPr>
          <p:cNvSpPr/>
          <p:nvPr/>
        </p:nvSpPr>
        <p:spPr>
          <a:xfrm>
            <a:off x="1626299" y="4630037"/>
            <a:ext cx="5844177" cy="1415774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2CCB24-F993-4C0D-BE09-C860DB3C8E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081" y="5097151"/>
            <a:ext cx="1180549" cy="118054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E56FFC96-182E-4070-B4CB-C6804B857048}"/>
              </a:ext>
            </a:extLst>
          </p:cNvPr>
          <p:cNvGrpSpPr/>
          <p:nvPr/>
        </p:nvGrpSpPr>
        <p:grpSpPr>
          <a:xfrm>
            <a:off x="1559247" y="4145473"/>
            <a:ext cx="679161" cy="374229"/>
            <a:chOff x="6124027" y="5103606"/>
            <a:chExt cx="679161" cy="374229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4D789C0-D326-4DD3-B35B-83100060ABC1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823C17-18D4-4939-B81F-E0AAAB3F05C8}"/>
                </a:ext>
              </a:extLst>
            </p:cNvPr>
            <p:cNvSpPr txBox="1"/>
            <p:nvPr/>
          </p:nvSpPr>
          <p:spPr>
            <a:xfrm>
              <a:off x="6124027" y="5103606"/>
              <a:ext cx="679161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수입 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8E71A1-209C-4E2A-97CC-5B8F4B88531B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005.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서비스 제안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비용추정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007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쇼핑, 지출, 슬립까지, 구매, 소매, 가게, 주문, 고객, 소비자, 라이프 스타일, 구매자, 소비">
            <a:extLst>
              <a:ext uri="{FF2B5EF4-FFF2-40B4-BE49-F238E27FC236}">
                <a16:creationId xmlns:a16="http://schemas.microsoft.com/office/drawing/2014/main" id="{B03DBBC3-A317-40FF-AD59-B47545032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E9B670-5176-4B51-AF25-6B62BBB02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Group 14"/>
          <p:cNvGrpSpPr>
            <a:grpSpLocks noChangeAspect="1"/>
          </p:cNvGrpSpPr>
          <p:nvPr/>
        </p:nvGrpSpPr>
        <p:grpSpPr bwMode="auto">
          <a:xfrm rot="21092456">
            <a:off x="11225845" y="306501"/>
            <a:ext cx="465138" cy="431800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14"/>
          <p:cNvGrpSpPr>
            <a:grpSpLocks noChangeAspect="1"/>
          </p:cNvGrpSpPr>
          <p:nvPr/>
        </p:nvGrpSpPr>
        <p:grpSpPr bwMode="auto">
          <a:xfrm rot="1359760">
            <a:off x="11681526" y="531297"/>
            <a:ext cx="290927" cy="270076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3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 rot="1800000">
            <a:off x="11663726" y="163582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3600000">
            <a:off x="11724432" y="221473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1583869" y="148638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11541900" y="556180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11584350" y="510224"/>
            <a:ext cx="18000" cy="36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이등변 삼각형 63"/>
          <p:cNvSpPr/>
          <p:nvPr/>
        </p:nvSpPr>
        <p:spPr>
          <a:xfrm rot="20703017">
            <a:off x="11451666" y="733377"/>
            <a:ext cx="84851" cy="62253"/>
          </a:xfrm>
          <a:prstGeom prst="triangl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이등변 삼각형 64"/>
          <p:cNvSpPr/>
          <p:nvPr/>
        </p:nvSpPr>
        <p:spPr>
          <a:xfrm rot="1412132">
            <a:off x="11736499" y="781539"/>
            <a:ext cx="62315" cy="45719"/>
          </a:xfrm>
          <a:prstGeom prst="triangl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A962782-A797-445C-A503-C2F36B8EE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21" b="95238" l="5297" r="95827">
                        <a14:foregroundMark x1="36597" y1="53810" x2="36597" y2="53810"/>
                        <a14:foregroundMark x1="56180" y1="46349" x2="56180" y2="46349"/>
                        <a14:foregroundMark x1="57143" y1="40159" x2="57143" y2="40159"/>
                        <a14:foregroundMark x1="47352" y1="37143" x2="47352" y2="37143"/>
                        <a14:foregroundMark x1="45425" y1="36032" x2="45425" y2="36032"/>
                        <a14:foregroundMark x1="6581" y1="43333" x2="6581" y2="43333"/>
                        <a14:foregroundMark x1="5297" y1="45714" x2="5297" y2="45714"/>
                        <a14:foregroundMark x1="74157" y1="7778" x2="74157" y2="7778"/>
                        <a14:foregroundMark x1="83628" y1="7460" x2="83628" y2="7460"/>
                        <a14:foregroundMark x1="88122" y1="15079" x2="88122" y2="15079"/>
                        <a14:foregroundMark x1="76565" y1="5873" x2="76565" y2="5873"/>
                        <a14:foregroundMark x1="92777" y1="37619" x2="92777" y2="37619"/>
                        <a14:foregroundMark x1="95827" y1="36667" x2="95827" y2="36667"/>
                        <a14:foregroundMark x1="69342" y1="90000" x2="69342" y2="90000"/>
                        <a14:foregroundMark x1="42215" y1="83968" x2="42215" y2="83968"/>
                        <a14:foregroundMark x1="32745" y1="60000" x2="32745" y2="60000"/>
                        <a14:foregroundMark x1="31621" y1="52698" x2="31621" y2="52698"/>
                        <a14:foregroundMark x1="23114" y1="54762" x2="23114" y2="54762"/>
                        <a14:foregroundMark x1="25040" y1="64286" x2="25040" y2="64286"/>
                        <a14:foregroundMark x1="18941" y1="51111" x2="18941" y2="51111"/>
                        <a14:foregroundMark x1="38363" y1="48730" x2="38363" y2="48730"/>
                        <a14:foregroundMark x1="21830" y1="48730" x2="21830" y2="48730"/>
                        <a14:foregroundMark x1="37881" y1="47619" x2="37881" y2="47619"/>
                        <a14:foregroundMark x1="29053" y1="47302" x2="29053" y2="47302"/>
                        <a14:foregroundMark x1="27929" y1="52381" x2="27929" y2="52381"/>
                        <a14:foregroundMark x1="21348" y1="86667" x2="21348" y2="86667"/>
                        <a14:foregroundMark x1="18941" y1="90159" x2="18941" y2="90159"/>
                        <a14:foregroundMark x1="17014" y1="87143" x2="17014" y2="87143"/>
                        <a14:foregroundMark x1="16854" y1="71429" x2="16854" y2="71429"/>
                        <a14:foregroundMark x1="26485" y1="40159" x2="26485" y2="40159"/>
                        <a14:foregroundMark x1="41734" y1="39683" x2="41734" y2="39683"/>
                        <a14:foregroundMark x1="46388" y1="46349" x2="46388" y2="46349"/>
                        <a14:foregroundMark x1="41894" y1="46349" x2="30016" y2="53333"/>
                        <a14:foregroundMark x1="30016" y1="53333" x2="37400" y2="56349"/>
                        <a14:foregroundMark x1="35795" y1="57302" x2="31782" y2="58730"/>
                        <a14:foregroundMark x1="37721" y1="69841" x2="26324" y2="75397"/>
                        <a14:foregroundMark x1="26324" y1="75397" x2="18299" y2="83651"/>
                        <a14:foregroundMark x1="18299" y1="83651" x2="6581" y2="87619"/>
                        <a14:foregroundMark x1="6581" y1="87619" x2="16533" y2="94762"/>
                        <a14:foregroundMark x1="16533" y1="94762" x2="40449" y2="94762"/>
                        <a14:foregroundMark x1="40449" y1="94762" x2="52327" y2="94286"/>
                        <a14:foregroundMark x1="52327" y1="94286" x2="75923" y2="94762"/>
                        <a14:foregroundMark x1="75923" y1="94762" x2="87480" y2="92222"/>
                        <a14:foregroundMark x1="87480" y1="92222" x2="95024" y2="67619"/>
                        <a14:foregroundMark x1="95024" y1="67619" x2="95827" y2="31270"/>
                        <a14:foregroundMark x1="95827" y1="31270" x2="86196" y2="8095"/>
                        <a14:foregroundMark x1="86196" y1="8095" x2="74799" y2="4921"/>
                        <a14:foregroundMark x1="74799" y1="4921" x2="72552" y2="5397"/>
                        <a14:foregroundMark x1="45425" y1="43810" x2="34992" y2="36508"/>
                        <a14:foregroundMark x1="34992" y1="36508" x2="22953" y2="37460"/>
                        <a14:foregroundMark x1="22953" y1="37460" x2="11236" y2="42222"/>
                        <a14:foregroundMark x1="11236" y1="42222" x2="5948" y2="51634"/>
                        <a14:foregroundMark x1="8324" y1="58351" x2="10594" y2="63492"/>
                        <a14:foregroundMark x1="10594" y1="63492" x2="12681" y2="86508"/>
                        <a14:foregroundMark x1="12681" y1="86508" x2="22472" y2="94603"/>
                        <a14:foregroundMark x1="22472" y1="94603" x2="74157" y2="96667"/>
                        <a14:foregroundMark x1="74157" y1="96667" x2="59230" y2="92540"/>
                        <a14:foregroundMark x1="59230" y1="92540" x2="56180" y2="81111"/>
                        <a14:foregroundMark x1="5618" y1="94127" x2="16854" y2="96508"/>
                        <a14:foregroundMark x1="16854" y1="96508" x2="40770" y2="95079"/>
                        <a14:foregroundMark x1="40770" y1="95079" x2="65490" y2="95238"/>
                        <a14:foregroundMark x1="65490" y1="95238" x2="85072" y2="94762"/>
                        <a14:backgroundMark x1="7223" y1="54444" x2="7223" y2="54444"/>
                        <a14:backgroundMark x1="6581" y1="55397" x2="6581" y2="55397"/>
                        <a14:backgroundMark x1="7705" y1="55873" x2="7705" y2="55873"/>
                        <a14:backgroundMark x1="6260" y1="54444" x2="6260" y2="54444"/>
                        <a14:backgroundMark x1="7705" y1="56349" x2="7705" y2="56349"/>
                        <a14:backgroundMark x1="7063" y1="56349" x2="7063" y2="56349"/>
                        <a14:backgroundMark x1="6260" y1="54286" x2="6260" y2="54286"/>
                        <a14:backgroundMark x1="6581" y1="55873" x2="6581" y2="55873"/>
                        <a14:backgroundMark x1="5618" y1="56667" x2="5618" y2="56667"/>
                        <a14:backgroundMark x1="7063" y1="55714" x2="7063" y2="55714"/>
                        <a14:backgroundMark x1="6742" y1="54762" x2="6742" y2="54762"/>
                        <a14:backgroundMark x1="7544" y1="56825" x2="7544" y2="56825"/>
                        <a14:backgroundMark x1="6742" y1="55397" x2="6742" y2="55397"/>
                        <a14:backgroundMark x1="6581" y1="53810" x2="6581" y2="53810"/>
                        <a14:backgroundMark x1="5778" y1="53651" x2="5778" y2="53651"/>
                        <a14:backgroundMark x1="6260" y1="53968" x2="6260" y2="53968"/>
                        <a14:backgroundMark x1="7223" y1="53651" x2="7705" y2="58413"/>
                        <a14:backgroundMark x1="7544" y1="54921" x2="5136" y2="5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149" y="1790309"/>
            <a:ext cx="1203199" cy="121671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377DE3B-7C6D-49AE-9A3C-FB038E353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80" b="91745" l="5362" r="95797">
                        <a14:foregroundMark x1="16522" y1="34146" x2="16232" y2="33583"/>
                        <a14:foregroundMark x1="6667" y1="7880" x2="5942" y2="47655"/>
                        <a14:foregroundMark x1="7536" y1="9006" x2="11304" y2="17073"/>
                        <a14:foregroundMark x1="11304" y1="17073" x2="12609" y2="39024"/>
                        <a14:foregroundMark x1="12609" y1="39024" x2="21449" y2="44653"/>
                        <a14:foregroundMark x1="21449" y1="44653" x2="19565" y2="56473"/>
                        <a14:foregroundMark x1="19565" y1="56473" x2="12319" y2="64165"/>
                        <a14:foregroundMark x1="12319" y1="64165" x2="10725" y2="73734"/>
                        <a14:foregroundMark x1="10725" y1="73734" x2="11449" y2="85366"/>
                        <a14:foregroundMark x1="11449" y1="85366" x2="20145" y2="90432"/>
                        <a14:foregroundMark x1="20145" y1="90432" x2="44928" y2="93058"/>
                        <a14:foregroundMark x1="44928" y1="93058" x2="71884" y2="90244"/>
                        <a14:foregroundMark x1="71884" y1="90244" x2="82029" y2="90994"/>
                        <a14:foregroundMark x1="24638" y1="37148" x2="22319" y2="51970"/>
                        <a14:foregroundMark x1="22319" y1="51970" x2="30145" y2="57036"/>
                        <a14:foregroundMark x1="30145" y1="57036" x2="26232" y2="69231"/>
                        <a14:foregroundMark x1="26232" y1="69231" x2="17101" y2="74859"/>
                        <a14:foregroundMark x1="17101" y1="74859" x2="31594" y2="79550"/>
                        <a14:foregroundMark x1="31594" y1="79550" x2="38261" y2="74672"/>
                        <a14:foregroundMark x1="38261" y1="74672" x2="45942" y2="72795"/>
                        <a14:foregroundMark x1="45942" y1="72795" x2="53188" y2="72983"/>
                        <a14:foregroundMark x1="53188" y1="72983" x2="47246" y2="81426"/>
                        <a14:foregroundMark x1="47246" y1="81426" x2="39420" y2="83302"/>
                        <a14:foregroundMark x1="39420" y1="83302" x2="45507" y2="88743"/>
                        <a14:foregroundMark x1="45507" y1="88743" x2="65217" y2="90432"/>
                        <a14:foregroundMark x1="65217" y1="90432" x2="83768" y2="88931"/>
                        <a14:foregroundMark x1="83768" y1="88931" x2="90870" y2="84428"/>
                        <a14:foregroundMark x1="90870" y1="84428" x2="85072" y2="92120"/>
                        <a14:foregroundMark x1="85072" y1="92120" x2="76957" y2="92120"/>
                        <a14:foregroundMark x1="10725" y1="34709" x2="6957" y2="45216"/>
                        <a14:foregroundMark x1="6957" y1="45216" x2="6232" y2="55159"/>
                        <a14:foregroundMark x1="6232" y1="55159" x2="8986" y2="65478"/>
                        <a14:foregroundMark x1="8986" y1="65478" x2="10145" y2="84991"/>
                        <a14:foregroundMark x1="10145" y1="84991" x2="14928" y2="77861"/>
                        <a14:foregroundMark x1="14928" y1="77861" x2="20870" y2="56660"/>
                        <a14:foregroundMark x1="20870" y1="56660" x2="28261" y2="46341"/>
                        <a14:foregroundMark x1="28261" y1="46341" x2="35362" y2="51220"/>
                        <a14:foregroundMark x1="35362" y1="51220" x2="32609" y2="66792"/>
                        <a14:foregroundMark x1="32609" y1="66792" x2="42899" y2="60976"/>
                        <a14:foregroundMark x1="42899" y1="60976" x2="59855" y2="85929"/>
                        <a14:foregroundMark x1="59855" y1="85929" x2="68841" y2="88555"/>
                        <a14:foregroundMark x1="68841" y1="88555" x2="75797" y2="78612"/>
                        <a14:foregroundMark x1="75797" y1="78612" x2="74493" y2="68480"/>
                        <a14:foregroundMark x1="74493" y1="68480" x2="80000" y2="75235"/>
                        <a14:foregroundMark x1="80000" y1="75235" x2="86812" y2="70732"/>
                        <a14:foregroundMark x1="86812" y1="70732" x2="89130" y2="61351"/>
                        <a14:foregroundMark x1="89130" y1="61351" x2="72319" y2="49719"/>
                        <a14:foregroundMark x1="72319" y1="49719" x2="68986" y2="45028"/>
                        <a14:foregroundMark x1="92319" y1="84615" x2="92029" y2="91745"/>
                        <a14:foregroundMark x1="95072" y1="88555" x2="95797" y2="894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149" y="3429000"/>
            <a:ext cx="1326691" cy="102482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47DF0BB8-01AE-46D2-A751-2424D697D8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47" b="95994" l="9179" r="90580">
                        <a14:foregroundMark x1="23913" y1="88290" x2="31884" y2="94761"/>
                        <a14:foregroundMark x1="31884" y1="94761" x2="45894" y2="94453"/>
                        <a14:foregroundMark x1="45894" y1="94453" x2="60628" y2="94453"/>
                        <a14:foregroundMark x1="60628" y1="94453" x2="73188" y2="93837"/>
                        <a14:foregroundMark x1="73188" y1="93837" x2="77053" y2="84900"/>
                        <a14:foregroundMark x1="77053" y1="84900" x2="64251" y2="81818"/>
                        <a14:foregroundMark x1="64251" y1="81818" x2="39130" y2="83513"/>
                        <a14:foregroundMark x1="39130" y1="83513" x2="49034" y2="90601"/>
                        <a14:foregroundMark x1="49034" y1="90601" x2="62560" y2="90601"/>
                        <a14:foregroundMark x1="62560" y1="90601" x2="51208" y2="83051"/>
                        <a14:foregroundMark x1="51208" y1="83051" x2="38406" y2="83821"/>
                        <a14:foregroundMark x1="38406" y1="83821" x2="47585" y2="78428"/>
                        <a14:foregroundMark x1="47585" y1="78428" x2="61836" y2="74884"/>
                        <a14:foregroundMark x1="61836" y1="74884" x2="73671" y2="65794"/>
                        <a14:foregroundMark x1="73671" y1="65794" x2="76570" y2="48074"/>
                        <a14:foregroundMark x1="76570" y1="48074" x2="88647" y2="45763"/>
                        <a14:foregroundMark x1="88647" y1="45763" x2="78261" y2="40370"/>
                        <a14:foregroundMark x1="78261" y1="40370" x2="77295" y2="40370"/>
                        <a14:foregroundMark x1="88647" y1="39445" x2="82609" y2="46687"/>
                        <a14:foregroundMark x1="82609" y1="46687" x2="82609" y2="46687"/>
                        <a14:foregroundMark x1="89855" y1="39753" x2="90821" y2="46071"/>
                        <a14:foregroundMark x1="90821" y1="46071" x2="90821" y2="46071"/>
                        <a14:foregroundMark x1="11353" y1="39445" x2="10145" y2="46071"/>
                        <a14:foregroundMark x1="23913" y1="93220" x2="36473" y2="94453"/>
                        <a14:foregroundMark x1="36473" y1="94453" x2="49275" y2="93991"/>
                        <a14:foregroundMark x1="49275" y1="93991" x2="74879" y2="95994"/>
                        <a14:foregroundMark x1="74879" y1="95994" x2="79227" y2="86287"/>
                        <a14:foregroundMark x1="10386" y1="40678" x2="9179" y2="46225"/>
                        <a14:foregroundMark x1="9179" y1="46225" x2="9179" y2="46225"/>
                        <a14:foregroundMark x1="51449" y1="27119" x2="52194" y2="26809"/>
                        <a14:foregroundMark x1="62793" y1="22488" x2="75362" y2="22034"/>
                        <a14:foregroundMark x1="75362" y1="22034" x2="78261" y2="16487"/>
                        <a14:foregroundMark x1="21256" y1="5547" x2="21014" y2="7704"/>
                        <a14:backgroundMark x1="54589" y1="24191" x2="54589" y2="24191"/>
                        <a14:backgroundMark x1="57729" y1="24653" x2="57729" y2="24653"/>
                        <a14:backgroundMark x1="60386" y1="24037" x2="54589" y2="26348"/>
                        <a14:backgroundMark x1="60628" y1="24191" x2="53623" y2="26656"/>
                        <a14:backgroundMark x1="62802" y1="23883" x2="53382" y2="27581"/>
                        <a14:backgroundMark x1="75604" y1="18952" x2="76570" y2="18952"/>
                        <a14:backgroundMark x1="64493" y1="24191" x2="59903" y2="241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217" y="1681405"/>
            <a:ext cx="915090" cy="143452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DC6AE24-A415-4DA0-9178-F0C5A5F971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47" b="95994" l="9179" r="90580">
                        <a14:foregroundMark x1="23913" y1="88290" x2="31884" y2="94761"/>
                        <a14:foregroundMark x1="31884" y1="94761" x2="45894" y2="94453"/>
                        <a14:foregroundMark x1="45894" y1="94453" x2="60628" y2="94453"/>
                        <a14:foregroundMark x1="60628" y1="94453" x2="73188" y2="93837"/>
                        <a14:foregroundMark x1="73188" y1="93837" x2="77053" y2="84900"/>
                        <a14:foregroundMark x1="77053" y1="84900" x2="64251" y2="81818"/>
                        <a14:foregroundMark x1="64251" y1="81818" x2="39130" y2="83513"/>
                        <a14:foregroundMark x1="39130" y1="83513" x2="49034" y2="90601"/>
                        <a14:foregroundMark x1="49034" y1="90601" x2="62560" y2="90601"/>
                        <a14:foregroundMark x1="62560" y1="90601" x2="51208" y2="83051"/>
                        <a14:foregroundMark x1="51208" y1="83051" x2="38406" y2="83821"/>
                        <a14:foregroundMark x1="38406" y1="83821" x2="47585" y2="78428"/>
                        <a14:foregroundMark x1="47585" y1="78428" x2="61836" y2="74884"/>
                        <a14:foregroundMark x1="61836" y1="74884" x2="73671" y2="65794"/>
                        <a14:foregroundMark x1="73671" y1="65794" x2="76570" y2="48074"/>
                        <a14:foregroundMark x1="76570" y1="48074" x2="88647" y2="45763"/>
                        <a14:foregroundMark x1="88647" y1="45763" x2="78261" y2="40370"/>
                        <a14:foregroundMark x1="78261" y1="40370" x2="77295" y2="40370"/>
                        <a14:foregroundMark x1="88647" y1="39445" x2="82609" y2="46687"/>
                        <a14:foregroundMark x1="82609" y1="46687" x2="82609" y2="46687"/>
                        <a14:foregroundMark x1="89855" y1="39753" x2="90821" y2="46071"/>
                        <a14:foregroundMark x1="90821" y1="46071" x2="90821" y2="46071"/>
                        <a14:foregroundMark x1="11353" y1="39445" x2="10145" y2="46071"/>
                        <a14:foregroundMark x1="23913" y1="93220" x2="36473" y2="94453"/>
                        <a14:foregroundMark x1="36473" y1="94453" x2="49275" y2="93991"/>
                        <a14:foregroundMark x1="49275" y1="93991" x2="74879" y2="95994"/>
                        <a14:foregroundMark x1="74879" y1="95994" x2="79227" y2="86287"/>
                        <a14:foregroundMark x1="10386" y1="40678" x2="9179" y2="46225"/>
                        <a14:foregroundMark x1="9179" y1="46225" x2="9179" y2="46225"/>
                        <a14:foregroundMark x1="51449" y1="27119" x2="52194" y2="26809"/>
                        <a14:foregroundMark x1="62793" y1="22488" x2="75362" y2="22034"/>
                        <a14:foregroundMark x1="75362" y1="22034" x2="78261" y2="16487"/>
                        <a14:foregroundMark x1="21256" y1="5547" x2="21014" y2="7704"/>
                        <a14:backgroundMark x1="54589" y1="24191" x2="54589" y2="24191"/>
                        <a14:backgroundMark x1="57729" y1="24653" x2="57729" y2="24653"/>
                        <a14:backgroundMark x1="60386" y1="24037" x2="54589" y2="26348"/>
                        <a14:backgroundMark x1="60628" y1="24191" x2="53623" y2="26656"/>
                        <a14:backgroundMark x1="62802" y1="23883" x2="53382" y2="27581"/>
                        <a14:backgroundMark x1="75604" y1="18952" x2="76570" y2="18952"/>
                        <a14:backgroundMark x1="64493" y1="24191" x2="59903" y2="241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6768" y="3059699"/>
            <a:ext cx="915090" cy="143452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CB0439A2-C939-4E19-B23F-F62171AB5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21" b="95238" l="5297" r="95827">
                        <a14:foregroundMark x1="36597" y1="53810" x2="36597" y2="53810"/>
                        <a14:foregroundMark x1="56180" y1="46349" x2="56180" y2="46349"/>
                        <a14:foregroundMark x1="57143" y1="40159" x2="57143" y2="40159"/>
                        <a14:foregroundMark x1="47352" y1="37143" x2="47352" y2="37143"/>
                        <a14:foregroundMark x1="45425" y1="36032" x2="45425" y2="36032"/>
                        <a14:foregroundMark x1="6581" y1="43333" x2="6581" y2="43333"/>
                        <a14:foregroundMark x1="5297" y1="45714" x2="5297" y2="45714"/>
                        <a14:foregroundMark x1="74157" y1="7778" x2="74157" y2="7778"/>
                        <a14:foregroundMark x1="83628" y1="7460" x2="83628" y2="7460"/>
                        <a14:foregroundMark x1="88122" y1="15079" x2="88122" y2="15079"/>
                        <a14:foregroundMark x1="76565" y1="5873" x2="76565" y2="5873"/>
                        <a14:foregroundMark x1="92777" y1="37619" x2="92777" y2="37619"/>
                        <a14:foregroundMark x1="95827" y1="36667" x2="95827" y2="36667"/>
                        <a14:foregroundMark x1="69342" y1="90000" x2="69342" y2="90000"/>
                        <a14:foregroundMark x1="42215" y1="83968" x2="42215" y2="83968"/>
                        <a14:foregroundMark x1="32745" y1="60000" x2="32745" y2="60000"/>
                        <a14:foregroundMark x1="31621" y1="52698" x2="31621" y2="52698"/>
                        <a14:foregroundMark x1="23114" y1="54762" x2="23114" y2="54762"/>
                        <a14:foregroundMark x1="25040" y1="64286" x2="25040" y2="64286"/>
                        <a14:foregroundMark x1="18941" y1="51111" x2="18941" y2="51111"/>
                        <a14:foregroundMark x1="38363" y1="48730" x2="38363" y2="48730"/>
                        <a14:foregroundMark x1="21830" y1="48730" x2="21830" y2="48730"/>
                        <a14:foregroundMark x1="37881" y1="47619" x2="37881" y2="47619"/>
                        <a14:foregroundMark x1="29053" y1="47302" x2="29053" y2="47302"/>
                        <a14:foregroundMark x1="27929" y1="52381" x2="27929" y2="52381"/>
                        <a14:foregroundMark x1="21348" y1="86667" x2="21348" y2="86667"/>
                        <a14:foregroundMark x1="18941" y1="90159" x2="18941" y2="90159"/>
                        <a14:foregroundMark x1="17014" y1="87143" x2="17014" y2="87143"/>
                        <a14:foregroundMark x1="16854" y1="71429" x2="16854" y2="71429"/>
                        <a14:foregroundMark x1="26485" y1="40159" x2="26485" y2="40159"/>
                        <a14:foregroundMark x1="41734" y1="39683" x2="41734" y2="39683"/>
                        <a14:foregroundMark x1="46388" y1="46349" x2="46388" y2="46349"/>
                        <a14:foregroundMark x1="41894" y1="46349" x2="30016" y2="53333"/>
                        <a14:foregroundMark x1="30016" y1="53333" x2="37400" y2="56349"/>
                        <a14:foregroundMark x1="35795" y1="57302" x2="31782" y2="58730"/>
                        <a14:foregroundMark x1="37721" y1="69841" x2="26324" y2="75397"/>
                        <a14:foregroundMark x1="26324" y1="75397" x2="18299" y2="83651"/>
                        <a14:foregroundMark x1="18299" y1="83651" x2="6581" y2="87619"/>
                        <a14:foregroundMark x1="6581" y1="87619" x2="16533" y2="94762"/>
                        <a14:foregroundMark x1="16533" y1="94762" x2="40449" y2="94762"/>
                        <a14:foregroundMark x1="40449" y1="94762" x2="52327" y2="94286"/>
                        <a14:foregroundMark x1="52327" y1="94286" x2="75923" y2="94762"/>
                        <a14:foregroundMark x1="75923" y1="94762" x2="87480" y2="92222"/>
                        <a14:foregroundMark x1="87480" y1="92222" x2="95024" y2="67619"/>
                        <a14:foregroundMark x1="95024" y1="67619" x2="95827" y2="31270"/>
                        <a14:foregroundMark x1="95827" y1="31270" x2="86196" y2="8095"/>
                        <a14:foregroundMark x1="86196" y1="8095" x2="74799" y2="4921"/>
                        <a14:foregroundMark x1="74799" y1="4921" x2="72552" y2="5397"/>
                        <a14:foregroundMark x1="45425" y1="43810" x2="34992" y2="36508"/>
                        <a14:foregroundMark x1="34992" y1="36508" x2="22953" y2="37460"/>
                        <a14:foregroundMark x1="22953" y1="37460" x2="11236" y2="42222"/>
                        <a14:foregroundMark x1="11236" y1="42222" x2="5948" y2="51634"/>
                        <a14:foregroundMark x1="8324" y1="58351" x2="10594" y2="63492"/>
                        <a14:foregroundMark x1="10594" y1="63492" x2="12681" y2="86508"/>
                        <a14:foregroundMark x1="12681" y1="86508" x2="22472" y2="94603"/>
                        <a14:foregroundMark x1="22472" y1="94603" x2="74157" y2="96667"/>
                        <a14:foregroundMark x1="74157" y1="96667" x2="59230" y2="92540"/>
                        <a14:foregroundMark x1="59230" y1="92540" x2="56180" y2="81111"/>
                        <a14:foregroundMark x1="5618" y1="94127" x2="16854" y2="96508"/>
                        <a14:foregroundMark x1="16854" y1="96508" x2="40770" y2="95079"/>
                        <a14:foregroundMark x1="40770" y1="95079" x2="65490" y2="95238"/>
                        <a14:foregroundMark x1="65490" y1="95238" x2="85072" y2="94762"/>
                        <a14:backgroundMark x1="7223" y1="54444" x2="7223" y2="54444"/>
                        <a14:backgroundMark x1="6581" y1="55397" x2="6581" y2="55397"/>
                        <a14:backgroundMark x1="7705" y1="55873" x2="7705" y2="55873"/>
                        <a14:backgroundMark x1="6260" y1="54444" x2="6260" y2="54444"/>
                        <a14:backgroundMark x1="7705" y1="56349" x2="7705" y2="56349"/>
                        <a14:backgroundMark x1="7063" y1="56349" x2="7063" y2="56349"/>
                        <a14:backgroundMark x1="6260" y1="54286" x2="6260" y2="54286"/>
                        <a14:backgroundMark x1="6581" y1="55873" x2="6581" y2="55873"/>
                        <a14:backgroundMark x1="5618" y1="56667" x2="5618" y2="56667"/>
                        <a14:backgroundMark x1="7063" y1="55714" x2="7063" y2="55714"/>
                        <a14:backgroundMark x1="6742" y1="54762" x2="6742" y2="54762"/>
                        <a14:backgroundMark x1="7544" y1="56825" x2="7544" y2="56825"/>
                        <a14:backgroundMark x1="6742" y1="55397" x2="6742" y2="55397"/>
                        <a14:backgroundMark x1="6581" y1="53810" x2="6581" y2="53810"/>
                        <a14:backgroundMark x1="5778" y1="53651" x2="5778" y2="53651"/>
                        <a14:backgroundMark x1="6260" y1="53968" x2="6260" y2="53968"/>
                        <a14:backgroundMark x1="7223" y1="53651" x2="7705" y2="58413"/>
                        <a14:backgroundMark x1="7544" y1="54921" x2="5136" y2="5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910" y="4673269"/>
            <a:ext cx="1203199" cy="121671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3C486D44-AAE8-4530-B906-B3EDFBB47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80" b="91745" l="5362" r="95797">
                        <a14:foregroundMark x1="16522" y1="34146" x2="16232" y2="33583"/>
                        <a14:foregroundMark x1="6667" y1="7880" x2="5942" y2="47655"/>
                        <a14:foregroundMark x1="7536" y1="9006" x2="11304" y2="17073"/>
                        <a14:foregroundMark x1="11304" y1="17073" x2="12609" y2="39024"/>
                        <a14:foregroundMark x1="12609" y1="39024" x2="21449" y2="44653"/>
                        <a14:foregroundMark x1="21449" y1="44653" x2="19565" y2="56473"/>
                        <a14:foregroundMark x1="19565" y1="56473" x2="12319" y2="64165"/>
                        <a14:foregroundMark x1="12319" y1="64165" x2="10725" y2="73734"/>
                        <a14:foregroundMark x1="10725" y1="73734" x2="11449" y2="85366"/>
                        <a14:foregroundMark x1="11449" y1="85366" x2="20145" y2="90432"/>
                        <a14:foregroundMark x1="20145" y1="90432" x2="44928" y2="93058"/>
                        <a14:foregroundMark x1="44928" y1="93058" x2="71884" y2="90244"/>
                        <a14:foregroundMark x1="71884" y1="90244" x2="82029" y2="90994"/>
                        <a14:foregroundMark x1="24638" y1="37148" x2="22319" y2="51970"/>
                        <a14:foregroundMark x1="22319" y1="51970" x2="30145" y2="57036"/>
                        <a14:foregroundMark x1="30145" y1="57036" x2="26232" y2="69231"/>
                        <a14:foregroundMark x1="26232" y1="69231" x2="17101" y2="74859"/>
                        <a14:foregroundMark x1="17101" y1="74859" x2="31594" y2="79550"/>
                        <a14:foregroundMark x1="31594" y1="79550" x2="38261" y2="74672"/>
                        <a14:foregroundMark x1="38261" y1="74672" x2="45942" y2="72795"/>
                        <a14:foregroundMark x1="45942" y1="72795" x2="53188" y2="72983"/>
                        <a14:foregroundMark x1="53188" y1="72983" x2="47246" y2="81426"/>
                        <a14:foregroundMark x1="47246" y1="81426" x2="39420" y2="83302"/>
                        <a14:foregroundMark x1="39420" y1="83302" x2="45507" y2="88743"/>
                        <a14:foregroundMark x1="45507" y1="88743" x2="65217" y2="90432"/>
                        <a14:foregroundMark x1="65217" y1="90432" x2="83768" y2="88931"/>
                        <a14:foregroundMark x1="83768" y1="88931" x2="90870" y2="84428"/>
                        <a14:foregroundMark x1="90870" y1="84428" x2="85072" y2="92120"/>
                        <a14:foregroundMark x1="85072" y1="92120" x2="76957" y2="92120"/>
                        <a14:foregroundMark x1="10725" y1="34709" x2="6957" y2="45216"/>
                        <a14:foregroundMark x1="6957" y1="45216" x2="6232" y2="55159"/>
                        <a14:foregroundMark x1="6232" y1="55159" x2="8986" y2="65478"/>
                        <a14:foregroundMark x1="8986" y1="65478" x2="10145" y2="84991"/>
                        <a14:foregroundMark x1="10145" y1="84991" x2="14928" y2="77861"/>
                        <a14:foregroundMark x1="14928" y1="77861" x2="20870" y2="56660"/>
                        <a14:foregroundMark x1="20870" y1="56660" x2="28261" y2="46341"/>
                        <a14:foregroundMark x1="28261" y1="46341" x2="35362" y2="51220"/>
                        <a14:foregroundMark x1="35362" y1="51220" x2="32609" y2="66792"/>
                        <a14:foregroundMark x1="32609" y1="66792" x2="42899" y2="60976"/>
                        <a14:foregroundMark x1="42899" y1="60976" x2="59855" y2="85929"/>
                        <a14:foregroundMark x1="59855" y1="85929" x2="68841" y2="88555"/>
                        <a14:foregroundMark x1="68841" y1="88555" x2="75797" y2="78612"/>
                        <a14:foregroundMark x1="75797" y1="78612" x2="74493" y2="68480"/>
                        <a14:foregroundMark x1="74493" y1="68480" x2="80000" y2="75235"/>
                        <a14:foregroundMark x1="80000" y1="75235" x2="86812" y2="70732"/>
                        <a14:foregroundMark x1="86812" y1="70732" x2="89130" y2="61351"/>
                        <a14:foregroundMark x1="89130" y1="61351" x2="72319" y2="49719"/>
                        <a14:foregroundMark x1="72319" y1="49719" x2="68986" y2="45028"/>
                        <a14:foregroundMark x1="92319" y1="84615" x2="92029" y2="91745"/>
                        <a14:foregroundMark x1="95072" y1="88555" x2="95797" y2="894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7451" y="5013099"/>
            <a:ext cx="1046195" cy="808148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6F38E18E-A8AD-4952-B1BB-69F4D570A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47" b="95994" l="9179" r="90580">
                        <a14:foregroundMark x1="23913" y1="88290" x2="31884" y2="94761"/>
                        <a14:foregroundMark x1="31884" y1="94761" x2="45894" y2="94453"/>
                        <a14:foregroundMark x1="45894" y1="94453" x2="60628" y2="94453"/>
                        <a14:foregroundMark x1="60628" y1="94453" x2="73188" y2="93837"/>
                        <a14:foregroundMark x1="73188" y1="93837" x2="77053" y2="84900"/>
                        <a14:foregroundMark x1="77053" y1="84900" x2="64251" y2="81818"/>
                        <a14:foregroundMark x1="64251" y1="81818" x2="39130" y2="83513"/>
                        <a14:foregroundMark x1="39130" y1="83513" x2="49034" y2="90601"/>
                        <a14:foregroundMark x1="49034" y1="90601" x2="62560" y2="90601"/>
                        <a14:foregroundMark x1="62560" y1="90601" x2="51208" y2="83051"/>
                        <a14:foregroundMark x1="51208" y1="83051" x2="38406" y2="83821"/>
                        <a14:foregroundMark x1="38406" y1="83821" x2="47585" y2="78428"/>
                        <a14:foregroundMark x1="47585" y1="78428" x2="61836" y2="74884"/>
                        <a14:foregroundMark x1="61836" y1="74884" x2="73671" y2="65794"/>
                        <a14:foregroundMark x1="73671" y1="65794" x2="76570" y2="48074"/>
                        <a14:foregroundMark x1="76570" y1="48074" x2="88647" y2="45763"/>
                        <a14:foregroundMark x1="88647" y1="45763" x2="78261" y2="40370"/>
                        <a14:foregroundMark x1="78261" y1="40370" x2="77295" y2="40370"/>
                        <a14:foregroundMark x1="88647" y1="39445" x2="82609" y2="46687"/>
                        <a14:foregroundMark x1="82609" y1="46687" x2="82609" y2="46687"/>
                        <a14:foregroundMark x1="89855" y1="39753" x2="90821" y2="46071"/>
                        <a14:foregroundMark x1="90821" y1="46071" x2="90821" y2="46071"/>
                        <a14:foregroundMark x1="11353" y1="39445" x2="10145" y2="46071"/>
                        <a14:foregroundMark x1="23913" y1="93220" x2="36473" y2="94453"/>
                        <a14:foregroundMark x1="36473" y1="94453" x2="49275" y2="93991"/>
                        <a14:foregroundMark x1="49275" y1="93991" x2="74879" y2="95994"/>
                        <a14:foregroundMark x1="74879" y1="95994" x2="79227" y2="86287"/>
                        <a14:foregroundMark x1="10386" y1="40678" x2="9179" y2="46225"/>
                        <a14:foregroundMark x1="9179" y1="46225" x2="9179" y2="46225"/>
                        <a14:foregroundMark x1="51449" y1="27119" x2="52194" y2="26809"/>
                        <a14:foregroundMark x1="62793" y1="22488" x2="75362" y2="22034"/>
                        <a14:foregroundMark x1="75362" y1="22034" x2="78261" y2="16487"/>
                        <a14:foregroundMark x1="21256" y1="5547" x2="21014" y2="7704"/>
                        <a14:backgroundMark x1="54589" y1="24191" x2="54589" y2="24191"/>
                        <a14:backgroundMark x1="57729" y1="24653" x2="57729" y2="24653"/>
                        <a14:backgroundMark x1="60386" y1="24037" x2="54589" y2="26348"/>
                        <a14:backgroundMark x1="60628" y1="24191" x2="53623" y2="26656"/>
                        <a14:backgroundMark x1="62802" y1="23883" x2="53382" y2="27581"/>
                        <a14:backgroundMark x1="75604" y1="18952" x2="76570" y2="18952"/>
                        <a14:backgroundMark x1="64493" y1="24191" x2="59903" y2="241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8308" y="4584550"/>
            <a:ext cx="915090" cy="1434526"/>
          </a:xfrm>
          <a:prstGeom prst="rect">
            <a:avLst/>
          </a:prstGeom>
        </p:spPr>
      </p:pic>
      <p:sp>
        <p:nvSpPr>
          <p:cNvPr id="77" name="같음 기호 76">
            <a:extLst>
              <a:ext uri="{FF2B5EF4-FFF2-40B4-BE49-F238E27FC236}">
                <a16:creationId xmlns:a16="http://schemas.microsoft.com/office/drawing/2014/main" id="{36536662-A9F9-4D74-B918-1F3CDD73821D}"/>
              </a:ext>
            </a:extLst>
          </p:cNvPr>
          <p:cNvSpPr/>
          <p:nvPr/>
        </p:nvSpPr>
        <p:spPr>
          <a:xfrm>
            <a:off x="3624342" y="2335412"/>
            <a:ext cx="455746" cy="436279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83FD81-7CCB-47E0-B3E9-039EA9B16FBD}"/>
              </a:ext>
            </a:extLst>
          </p:cNvPr>
          <p:cNvSpPr txBox="1"/>
          <p:nvPr/>
        </p:nvSpPr>
        <p:spPr>
          <a:xfrm>
            <a:off x="4605124" y="2305612"/>
            <a:ext cx="162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50,000</a:t>
            </a:r>
            <a:r>
              <a:rPr lang="ko-KR" altLang="en-US" sz="24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7A48159-4285-4AFB-9A37-FC56699C42AE}"/>
              </a:ext>
            </a:extLst>
          </p:cNvPr>
          <p:cNvSpPr txBox="1"/>
          <p:nvPr/>
        </p:nvSpPr>
        <p:spPr>
          <a:xfrm>
            <a:off x="4678960" y="3728045"/>
            <a:ext cx="2081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85,000</a:t>
            </a:r>
            <a:r>
              <a:rPr lang="ko-KR" altLang="en-US" sz="24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28ED9F2-BDE9-427B-813A-82B646941BA2}"/>
              </a:ext>
            </a:extLst>
          </p:cNvPr>
          <p:cNvSpPr txBox="1"/>
          <p:nvPr/>
        </p:nvSpPr>
        <p:spPr>
          <a:xfrm>
            <a:off x="5648252" y="5211752"/>
            <a:ext cx="202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110,000</a:t>
            </a:r>
            <a:r>
              <a:rPr lang="ko-KR" altLang="en-US" sz="2400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2A90DB-34D8-48A3-BB7B-3D3B963BEC1F}"/>
              </a:ext>
            </a:extLst>
          </p:cNvPr>
          <p:cNvSpPr txBox="1"/>
          <p:nvPr/>
        </p:nvSpPr>
        <p:spPr>
          <a:xfrm>
            <a:off x="6214979" y="2266544"/>
            <a:ext cx="302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40,000</a:t>
            </a:r>
            <a:r>
              <a:rPr lang="ko-KR" altLang="en-US" sz="2800" b="1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9AA076-B7EA-4CC1-9E04-C5DD48EC9AEB}"/>
              </a:ext>
            </a:extLst>
          </p:cNvPr>
          <p:cNvSpPr txBox="1"/>
          <p:nvPr/>
        </p:nvSpPr>
        <p:spPr>
          <a:xfrm>
            <a:off x="6178996" y="3705210"/>
            <a:ext cx="302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70,000</a:t>
            </a:r>
            <a:r>
              <a:rPr lang="ko-KR" altLang="en-US" sz="2800" b="1" dirty="0">
                <a:solidFill>
                  <a:schemeClr val="bg1"/>
                </a:solidFill>
              </a:rPr>
              <a:t>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2FCDC4-6709-483C-99E0-AF314D9F7EC4}"/>
              </a:ext>
            </a:extLst>
          </p:cNvPr>
          <p:cNvSpPr txBox="1"/>
          <p:nvPr/>
        </p:nvSpPr>
        <p:spPr>
          <a:xfrm>
            <a:off x="7313223" y="5198121"/>
            <a:ext cx="302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90,000</a:t>
            </a:r>
            <a:r>
              <a:rPr lang="ko-KR" altLang="en-US" sz="2800" b="1" dirty="0">
                <a:solidFill>
                  <a:schemeClr val="bg1"/>
                </a:solidFill>
              </a:rPr>
              <a:t>원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6914532-8510-44B1-BFB3-D60DAA31C88E}"/>
              </a:ext>
            </a:extLst>
          </p:cNvPr>
          <p:cNvGrpSpPr/>
          <p:nvPr/>
        </p:nvGrpSpPr>
        <p:grpSpPr>
          <a:xfrm>
            <a:off x="4847471" y="2116732"/>
            <a:ext cx="747458" cy="822568"/>
            <a:chOff x="5008834" y="1926077"/>
            <a:chExt cx="1093950" cy="1203878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12B16A6-9064-44AB-A793-565A43EAEADA}"/>
                </a:ext>
              </a:extLst>
            </p:cNvPr>
            <p:cNvCxnSpPr/>
            <p:nvPr/>
          </p:nvCxnSpPr>
          <p:spPr>
            <a:xfrm>
              <a:off x="5062337" y="1926077"/>
              <a:ext cx="962250" cy="1189854"/>
            </a:xfrm>
            <a:prstGeom prst="line">
              <a:avLst/>
            </a:prstGeom>
            <a:ln w="76200">
              <a:solidFill>
                <a:srgbClr val="FF00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AC2A7AD8-4CA8-41D8-BC5F-D39C4E5915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8834" y="1948472"/>
              <a:ext cx="1093950" cy="1181483"/>
            </a:xfrm>
            <a:prstGeom prst="line">
              <a:avLst/>
            </a:prstGeom>
            <a:ln w="76200">
              <a:solidFill>
                <a:srgbClr val="FF00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D520322-C6B2-4075-80FE-C729FB900522}"/>
              </a:ext>
            </a:extLst>
          </p:cNvPr>
          <p:cNvSpPr/>
          <p:nvPr/>
        </p:nvSpPr>
        <p:spPr>
          <a:xfrm>
            <a:off x="8110287" y="2133864"/>
            <a:ext cx="27142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6636F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r>
              <a:rPr lang="ko-KR" altLang="en-US" sz="4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6636F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만원 할인</a:t>
            </a:r>
            <a:endParaRPr lang="en-US" altLang="ko-KR" sz="4000" b="1" i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6636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58889D5-30DD-413F-86BB-2871B0C02C8B}"/>
              </a:ext>
            </a:extLst>
          </p:cNvPr>
          <p:cNvSpPr/>
          <p:nvPr/>
        </p:nvSpPr>
        <p:spPr>
          <a:xfrm>
            <a:off x="7796930" y="3552758"/>
            <a:ext cx="35237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6636F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r>
              <a:rPr lang="ko-KR" altLang="en-US" sz="4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6636F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만</a:t>
            </a:r>
            <a:r>
              <a:rPr lang="en-US" altLang="ko-KR" sz="4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6636F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5</a:t>
            </a:r>
            <a:r>
              <a:rPr lang="ko-KR" altLang="en-US" sz="4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6636F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천원 할인</a:t>
            </a:r>
            <a:endParaRPr lang="en-US" altLang="ko-KR" sz="4000" b="1" i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6636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AA5497-71EB-47A7-9A7C-E27C80B3BC6E}"/>
              </a:ext>
            </a:extLst>
          </p:cNvPr>
          <p:cNvSpPr/>
          <p:nvPr/>
        </p:nvSpPr>
        <p:spPr>
          <a:xfrm>
            <a:off x="8846377" y="5095737"/>
            <a:ext cx="27142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6636F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r>
              <a:rPr lang="ko-KR" altLang="en-US" sz="4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6636F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만원 할인</a:t>
            </a:r>
            <a:endParaRPr lang="en-US" altLang="ko-KR" sz="4000" b="1" i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6636F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D8602B-20CD-4FA4-8449-BB47280EA4FC}"/>
              </a:ext>
            </a:extLst>
          </p:cNvPr>
          <p:cNvGrpSpPr/>
          <p:nvPr/>
        </p:nvGrpSpPr>
        <p:grpSpPr>
          <a:xfrm>
            <a:off x="1981537" y="2440695"/>
            <a:ext cx="276444" cy="282869"/>
            <a:chOff x="4873526" y="2484408"/>
            <a:chExt cx="2439697" cy="2100142"/>
          </a:xfrm>
        </p:grpSpPr>
        <p:cxnSp>
          <p:nvCxnSpPr>
            <p:cNvPr id="98" name="직선 연결선 9">
              <a:extLst>
                <a:ext uri="{FF2B5EF4-FFF2-40B4-BE49-F238E27FC236}">
                  <a16:creationId xmlns:a16="http://schemas.microsoft.com/office/drawing/2014/main" id="{D6BD9564-7C19-418C-A327-F9F635131C67}"/>
                </a:ext>
              </a:extLst>
            </p:cNvPr>
            <p:cNvCxnSpPr>
              <a:cxnSpLocks/>
            </p:cNvCxnSpPr>
            <p:nvPr/>
          </p:nvCxnSpPr>
          <p:spPr>
            <a:xfrm>
              <a:off x="4873526" y="3592664"/>
              <a:ext cx="243969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12">
              <a:extLst>
                <a:ext uri="{FF2B5EF4-FFF2-40B4-BE49-F238E27FC236}">
                  <a16:creationId xmlns:a16="http://schemas.microsoft.com/office/drawing/2014/main" id="{8037C942-7D92-4423-B29A-ABC60E9F52E3}"/>
                </a:ext>
              </a:extLst>
            </p:cNvPr>
            <p:cNvCxnSpPr>
              <a:cxnSpLocks/>
            </p:cNvCxnSpPr>
            <p:nvPr/>
          </p:nvCxnSpPr>
          <p:spPr>
            <a:xfrm>
              <a:off x="6019436" y="2484408"/>
              <a:ext cx="0" cy="2100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2C94A9C-1658-4AF8-888C-F0796EF32094}"/>
              </a:ext>
            </a:extLst>
          </p:cNvPr>
          <p:cNvGrpSpPr/>
          <p:nvPr/>
        </p:nvGrpSpPr>
        <p:grpSpPr>
          <a:xfrm>
            <a:off x="2003044" y="3776962"/>
            <a:ext cx="276444" cy="282869"/>
            <a:chOff x="4873526" y="2484408"/>
            <a:chExt cx="2439697" cy="2100142"/>
          </a:xfrm>
        </p:grpSpPr>
        <p:cxnSp>
          <p:nvCxnSpPr>
            <p:cNvPr id="101" name="직선 연결선 9">
              <a:extLst>
                <a:ext uri="{FF2B5EF4-FFF2-40B4-BE49-F238E27FC236}">
                  <a16:creationId xmlns:a16="http://schemas.microsoft.com/office/drawing/2014/main" id="{BDD018AD-23B2-4188-ABBA-7248F73221FD}"/>
                </a:ext>
              </a:extLst>
            </p:cNvPr>
            <p:cNvCxnSpPr>
              <a:cxnSpLocks/>
            </p:cNvCxnSpPr>
            <p:nvPr/>
          </p:nvCxnSpPr>
          <p:spPr>
            <a:xfrm>
              <a:off x="4873526" y="3592664"/>
              <a:ext cx="243969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2">
              <a:extLst>
                <a:ext uri="{FF2B5EF4-FFF2-40B4-BE49-F238E27FC236}">
                  <a16:creationId xmlns:a16="http://schemas.microsoft.com/office/drawing/2014/main" id="{95EDD699-D7EA-4989-8121-526E9DA09664}"/>
                </a:ext>
              </a:extLst>
            </p:cNvPr>
            <p:cNvCxnSpPr>
              <a:cxnSpLocks/>
            </p:cNvCxnSpPr>
            <p:nvPr/>
          </p:nvCxnSpPr>
          <p:spPr>
            <a:xfrm>
              <a:off x="6019436" y="2484408"/>
              <a:ext cx="0" cy="2100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210887C-4236-4689-A2E7-EA546C473851}"/>
              </a:ext>
            </a:extLst>
          </p:cNvPr>
          <p:cNvGrpSpPr/>
          <p:nvPr/>
        </p:nvGrpSpPr>
        <p:grpSpPr>
          <a:xfrm>
            <a:off x="1998773" y="5261530"/>
            <a:ext cx="276444" cy="282869"/>
            <a:chOff x="4873526" y="2484408"/>
            <a:chExt cx="2439697" cy="2100142"/>
          </a:xfrm>
        </p:grpSpPr>
        <p:cxnSp>
          <p:nvCxnSpPr>
            <p:cNvPr id="104" name="직선 연결선 9">
              <a:extLst>
                <a:ext uri="{FF2B5EF4-FFF2-40B4-BE49-F238E27FC236}">
                  <a16:creationId xmlns:a16="http://schemas.microsoft.com/office/drawing/2014/main" id="{628BF4CB-2CE3-4DB8-B7EA-D9E154A9923E}"/>
                </a:ext>
              </a:extLst>
            </p:cNvPr>
            <p:cNvCxnSpPr>
              <a:cxnSpLocks/>
            </p:cNvCxnSpPr>
            <p:nvPr/>
          </p:nvCxnSpPr>
          <p:spPr>
            <a:xfrm>
              <a:off x="4873526" y="3592664"/>
              <a:ext cx="243969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2">
              <a:extLst>
                <a:ext uri="{FF2B5EF4-FFF2-40B4-BE49-F238E27FC236}">
                  <a16:creationId xmlns:a16="http://schemas.microsoft.com/office/drawing/2014/main" id="{C4615B5C-301F-4BF6-841A-4A71247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019436" y="2484408"/>
              <a:ext cx="0" cy="2100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4EC6226-620B-4BF9-8577-C6F4494452A8}"/>
              </a:ext>
            </a:extLst>
          </p:cNvPr>
          <p:cNvGrpSpPr/>
          <p:nvPr/>
        </p:nvGrpSpPr>
        <p:grpSpPr>
          <a:xfrm>
            <a:off x="3425252" y="5267902"/>
            <a:ext cx="276444" cy="282869"/>
            <a:chOff x="4873526" y="2484408"/>
            <a:chExt cx="2439697" cy="2100142"/>
          </a:xfrm>
        </p:grpSpPr>
        <p:cxnSp>
          <p:nvCxnSpPr>
            <p:cNvPr id="107" name="직선 연결선 9">
              <a:extLst>
                <a:ext uri="{FF2B5EF4-FFF2-40B4-BE49-F238E27FC236}">
                  <a16:creationId xmlns:a16="http://schemas.microsoft.com/office/drawing/2014/main" id="{090DCD55-B988-432C-8376-17B338DC2CD4}"/>
                </a:ext>
              </a:extLst>
            </p:cNvPr>
            <p:cNvCxnSpPr>
              <a:cxnSpLocks/>
            </p:cNvCxnSpPr>
            <p:nvPr/>
          </p:nvCxnSpPr>
          <p:spPr>
            <a:xfrm>
              <a:off x="4873526" y="3592664"/>
              <a:ext cx="243969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2">
              <a:extLst>
                <a:ext uri="{FF2B5EF4-FFF2-40B4-BE49-F238E27FC236}">
                  <a16:creationId xmlns:a16="http://schemas.microsoft.com/office/drawing/2014/main" id="{C0F9DAD6-9771-4880-A262-D134084C62ED}"/>
                </a:ext>
              </a:extLst>
            </p:cNvPr>
            <p:cNvCxnSpPr>
              <a:cxnSpLocks/>
            </p:cNvCxnSpPr>
            <p:nvPr/>
          </p:nvCxnSpPr>
          <p:spPr>
            <a:xfrm>
              <a:off x="6019436" y="2484408"/>
              <a:ext cx="0" cy="21001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같음 기호 109">
            <a:extLst>
              <a:ext uri="{FF2B5EF4-FFF2-40B4-BE49-F238E27FC236}">
                <a16:creationId xmlns:a16="http://schemas.microsoft.com/office/drawing/2014/main" id="{34B224FF-BAD8-4B13-84AA-A84E09E8A2C6}"/>
              </a:ext>
            </a:extLst>
          </p:cNvPr>
          <p:cNvSpPr/>
          <p:nvPr/>
        </p:nvSpPr>
        <p:spPr>
          <a:xfrm>
            <a:off x="3624342" y="3761077"/>
            <a:ext cx="455746" cy="436279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같음 기호 110">
            <a:extLst>
              <a:ext uri="{FF2B5EF4-FFF2-40B4-BE49-F238E27FC236}">
                <a16:creationId xmlns:a16="http://schemas.microsoft.com/office/drawing/2014/main" id="{C6B3F2FF-DA01-4D1C-8142-DC6BD5FC7A1D}"/>
              </a:ext>
            </a:extLst>
          </p:cNvPr>
          <p:cNvSpPr/>
          <p:nvPr/>
        </p:nvSpPr>
        <p:spPr>
          <a:xfrm>
            <a:off x="4984803" y="5234865"/>
            <a:ext cx="455746" cy="436279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64106D83-A54F-46BC-98F3-D94D545CB9C4}"/>
              </a:ext>
            </a:extLst>
          </p:cNvPr>
          <p:cNvGrpSpPr/>
          <p:nvPr/>
        </p:nvGrpSpPr>
        <p:grpSpPr>
          <a:xfrm>
            <a:off x="5032316" y="3563589"/>
            <a:ext cx="747458" cy="822568"/>
            <a:chOff x="5008834" y="1926077"/>
            <a:chExt cx="1093950" cy="1203878"/>
          </a:xfrm>
        </p:grpSpPr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CE57C54E-3DF4-41F4-8781-41BEECAD1DCC}"/>
                </a:ext>
              </a:extLst>
            </p:cNvPr>
            <p:cNvCxnSpPr/>
            <p:nvPr/>
          </p:nvCxnSpPr>
          <p:spPr>
            <a:xfrm>
              <a:off x="5062337" y="1926077"/>
              <a:ext cx="962250" cy="1189854"/>
            </a:xfrm>
            <a:prstGeom prst="line">
              <a:avLst/>
            </a:prstGeom>
            <a:ln w="76200">
              <a:solidFill>
                <a:srgbClr val="FF00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9A03C65F-FAD5-41B9-BD1E-F97E27A271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8834" y="1948472"/>
              <a:ext cx="1093950" cy="1181483"/>
            </a:xfrm>
            <a:prstGeom prst="line">
              <a:avLst/>
            </a:prstGeom>
            <a:ln w="76200">
              <a:solidFill>
                <a:srgbClr val="FF00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8D3F88BC-2341-4993-9616-9DA3E8344B40}"/>
              </a:ext>
            </a:extLst>
          </p:cNvPr>
          <p:cNvGrpSpPr/>
          <p:nvPr/>
        </p:nvGrpSpPr>
        <p:grpSpPr>
          <a:xfrm>
            <a:off x="6071674" y="5071242"/>
            <a:ext cx="747458" cy="822568"/>
            <a:chOff x="5008834" y="1926077"/>
            <a:chExt cx="1093950" cy="1203878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6A17B3E-6748-4B4F-990D-D634974E7DAB}"/>
                </a:ext>
              </a:extLst>
            </p:cNvPr>
            <p:cNvCxnSpPr/>
            <p:nvPr/>
          </p:nvCxnSpPr>
          <p:spPr>
            <a:xfrm>
              <a:off x="5062337" y="1926077"/>
              <a:ext cx="962250" cy="1189854"/>
            </a:xfrm>
            <a:prstGeom prst="line">
              <a:avLst/>
            </a:prstGeom>
            <a:ln w="76200">
              <a:solidFill>
                <a:srgbClr val="FF00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76757FF-7C65-4302-B535-582C24ED3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8834" y="1948472"/>
              <a:ext cx="1093950" cy="1181483"/>
            </a:xfrm>
            <a:prstGeom prst="line">
              <a:avLst/>
            </a:prstGeom>
            <a:ln w="76200">
              <a:solidFill>
                <a:srgbClr val="FF00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E7DA789-6CF1-4B15-8E1F-AF5FE5389C0B}"/>
              </a:ext>
            </a:extLst>
          </p:cNvPr>
          <p:cNvGrpSpPr/>
          <p:nvPr/>
        </p:nvGrpSpPr>
        <p:grpSpPr>
          <a:xfrm>
            <a:off x="711767" y="1301105"/>
            <a:ext cx="1147562" cy="373885"/>
            <a:chOff x="6046505" y="5104697"/>
            <a:chExt cx="1147562" cy="373885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81AB7EA4-54F0-461D-974D-FF6920CF81E7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185FF67B-DEE5-4206-A172-AB63E8EB9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783" y="5446985"/>
              <a:ext cx="850915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A3530DD-AEB4-40CD-AFD5-1892A3ABF633}"/>
                </a:ext>
              </a:extLst>
            </p:cNvPr>
            <p:cNvSpPr txBox="1"/>
            <p:nvPr/>
          </p:nvSpPr>
          <p:spPr>
            <a:xfrm>
              <a:off x="6046505" y="5104697"/>
              <a:ext cx="1147562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가격제안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DA94B3A-A3DF-4A95-A8DC-AAA7097A62CF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005.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서비스 제안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비용추정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003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쇼핑, 지출, 슬립까지, 구매, 소매, 가게, 주문, 고객, 소비자, 라이프 스타일, 구매자, 소비">
            <a:extLst>
              <a:ext uri="{FF2B5EF4-FFF2-40B4-BE49-F238E27FC236}">
                <a16:creationId xmlns:a16="http://schemas.microsoft.com/office/drawing/2014/main" id="{B03DBBC3-A317-40FF-AD59-B47545032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E9B670-5176-4B51-AF25-6B62BBB02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9" name="표 7">
            <a:extLst>
              <a:ext uri="{FF2B5EF4-FFF2-40B4-BE49-F238E27FC236}">
                <a16:creationId xmlns:a16="http://schemas.microsoft.com/office/drawing/2014/main" id="{9A0937F2-D2DC-4737-8184-80CEBE639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638124"/>
              </p:ext>
            </p:extLst>
          </p:nvPr>
        </p:nvGraphicFramePr>
        <p:xfrm>
          <a:off x="3539105" y="1498718"/>
          <a:ext cx="5585891" cy="3563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958">
                  <a:extLst>
                    <a:ext uri="{9D8B030D-6E8A-4147-A177-3AD203B41FA5}">
                      <a16:colId xmlns:a16="http://schemas.microsoft.com/office/drawing/2014/main" val="1221946477"/>
                    </a:ext>
                  </a:extLst>
                </a:gridCol>
                <a:gridCol w="966096">
                  <a:extLst>
                    <a:ext uri="{9D8B030D-6E8A-4147-A177-3AD203B41FA5}">
                      <a16:colId xmlns:a16="http://schemas.microsoft.com/office/drawing/2014/main" val="729258931"/>
                    </a:ext>
                  </a:extLst>
                </a:gridCol>
                <a:gridCol w="2164867">
                  <a:extLst>
                    <a:ext uri="{9D8B030D-6E8A-4147-A177-3AD203B41FA5}">
                      <a16:colId xmlns:a16="http://schemas.microsoft.com/office/drawing/2014/main" val="1621576974"/>
                    </a:ext>
                  </a:extLst>
                </a:gridCol>
                <a:gridCol w="1514970">
                  <a:extLst>
                    <a:ext uri="{9D8B030D-6E8A-4147-A177-3AD203B41FA5}">
                      <a16:colId xmlns:a16="http://schemas.microsoft.com/office/drawing/2014/main" val="1647483018"/>
                    </a:ext>
                  </a:extLst>
                </a:gridCol>
              </a:tblGrid>
              <a:tr h="332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구매횟수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할인금액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쿠폰비용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327375"/>
                  </a:ext>
                </a:extLst>
              </a:tr>
              <a:tr h="287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9699"/>
                  </a:ext>
                </a:extLst>
              </a:tr>
              <a:tr h="34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810662"/>
                  </a:ext>
                </a:extLst>
              </a:tr>
              <a:tr h="287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멤버십 비용</a:t>
                      </a:r>
                      <a:r>
                        <a:rPr lang="en-US" altLang="ko-KR" sz="1400" dirty="0"/>
                        <a:t>=</a:t>
                      </a:r>
                      <a:r>
                        <a:rPr lang="ko-KR" altLang="en-US" sz="1400" dirty="0"/>
                        <a:t>할인비용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약 </a:t>
                      </a:r>
                      <a:r>
                        <a:rPr lang="en-US" altLang="ko-KR" sz="1400" dirty="0"/>
                        <a:t>10,000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319539"/>
                  </a:ext>
                </a:extLst>
              </a:tr>
              <a:tr h="287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41706"/>
                  </a:ext>
                </a:extLst>
              </a:tr>
              <a:tr h="31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02968"/>
                  </a:ext>
                </a:extLst>
              </a:tr>
              <a:tr h="316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r>
                        <a:rPr lang="ko-KR" altLang="en-US" sz="1400" dirty="0"/>
                        <a:t>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802355"/>
                  </a:ext>
                </a:extLst>
              </a:tr>
              <a:tr h="34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067431"/>
                  </a:ext>
                </a:extLst>
              </a:tr>
              <a:tr h="287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</a:t>
                      </a:r>
                      <a:r>
                        <a:rPr lang="ko-KR" altLang="en-US" sz="1400" dirty="0"/>
                        <a:t>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뚜레쥬르 마케팅 비용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2,000</a:t>
                      </a:r>
                      <a:r>
                        <a:rPr lang="ko-KR" altLang="en-US" sz="1400" dirty="0"/>
                        <a:t>원</a:t>
                      </a:r>
                      <a:r>
                        <a:rPr lang="en-US" altLang="ko-KR" sz="1400" dirty="0"/>
                        <a:t> X 5</a:t>
                      </a:r>
                      <a:r>
                        <a:rPr lang="ko-KR" altLang="en-US" sz="1400" dirty="0"/>
                        <a:t>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443183"/>
                  </a:ext>
                </a:extLst>
              </a:tr>
              <a:tr h="287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r>
                        <a:rPr lang="ko-KR" altLang="en-US" sz="1400" dirty="0"/>
                        <a:t>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= 10,000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99974"/>
                  </a:ext>
                </a:extLst>
              </a:tr>
              <a:tr h="287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2,000</a:t>
                      </a:r>
                      <a:r>
                        <a:rPr lang="ko-KR" altLang="en-US" sz="1400" dirty="0"/>
                        <a:t>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41595"/>
                  </a:ext>
                </a:extLst>
              </a:tr>
            </a:tbl>
          </a:graphicData>
        </a:graphic>
      </p:graphicFrame>
      <p:grpSp>
        <p:nvGrpSpPr>
          <p:cNvPr id="91" name="그룹 90">
            <a:extLst>
              <a:ext uri="{FF2B5EF4-FFF2-40B4-BE49-F238E27FC236}">
                <a16:creationId xmlns:a16="http://schemas.microsoft.com/office/drawing/2014/main" id="{0A0F1866-A44D-4414-A4BA-E9EB2091B9FE}"/>
              </a:ext>
            </a:extLst>
          </p:cNvPr>
          <p:cNvGrpSpPr/>
          <p:nvPr/>
        </p:nvGrpSpPr>
        <p:grpSpPr>
          <a:xfrm>
            <a:off x="2004589" y="1400181"/>
            <a:ext cx="1358573" cy="373885"/>
            <a:chOff x="6020626" y="5113323"/>
            <a:chExt cx="1358573" cy="373885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CE9CB63-1BC3-42D3-A2FF-6E78352A7233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19C5EEED-F61F-40D8-8932-CE6E9301D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783" y="5446985"/>
              <a:ext cx="1022261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5CCCD97-5031-406C-9E6F-9A342E684836}"/>
                </a:ext>
              </a:extLst>
            </p:cNvPr>
            <p:cNvSpPr txBox="1"/>
            <p:nvPr/>
          </p:nvSpPr>
          <p:spPr>
            <a:xfrm>
              <a:off x="6020626" y="5113323"/>
              <a:ext cx="1358573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초기비용추정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  <p:pic>
        <p:nvPicPr>
          <p:cNvPr id="19458" name="Picture 2" descr="딜리버리히어로">
            <a:extLst>
              <a:ext uri="{FF2B5EF4-FFF2-40B4-BE49-F238E27FC236}">
                <a16:creationId xmlns:a16="http://schemas.microsoft.com/office/drawing/2014/main" id="{CDB237D2-2005-4DE7-AD8D-59BB79A5E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66"/>
          <a:stretch/>
        </p:blipFill>
        <p:spPr bwMode="auto">
          <a:xfrm>
            <a:off x="7337571" y="2938147"/>
            <a:ext cx="2213951" cy="84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F784C92-C038-4D18-A4C1-32731280D78A}"/>
              </a:ext>
            </a:extLst>
          </p:cNvPr>
          <p:cNvGrpSpPr/>
          <p:nvPr/>
        </p:nvGrpSpPr>
        <p:grpSpPr>
          <a:xfrm>
            <a:off x="3363162" y="5182805"/>
            <a:ext cx="5844177" cy="1415774"/>
            <a:chOff x="6325928" y="3780009"/>
            <a:chExt cx="5844177" cy="141577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8964EFE-4BBB-4B53-8B91-EC638E5C6097}"/>
                </a:ext>
              </a:extLst>
            </p:cNvPr>
            <p:cNvSpPr txBox="1"/>
            <p:nvPr/>
          </p:nvSpPr>
          <p:spPr>
            <a:xfrm>
              <a:off x="6680674" y="4675236"/>
              <a:ext cx="5407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2000" dirty="0">
                  <a:solidFill>
                    <a:schemeClr val="bg1"/>
                  </a:solidFill>
                </a:rPr>
                <a:t>첫 달 구독자 </a:t>
              </a:r>
              <a:r>
                <a:rPr lang="en-US" altLang="ko-KR" sz="2000" dirty="0">
                  <a:solidFill>
                    <a:schemeClr val="bg1"/>
                  </a:solidFill>
                </a:rPr>
                <a:t>40</a:t>
              </a:r>
              <a:r>
                <a:rPr lang="ko-KR" altLang="en-US" sz="2000" dirty="0">
                  <a:solidFill>
                    <a:schemeClr val="bg1"/>
                  </a:solidFill>
                </a:rPr>
                <a:t>명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이후 </a:t>
              </a:r>
              <a:r>
                <a:rPr lang="en-US" altLang="ko-KR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40% </a:t>
              </a:r>
              <a:r>
                <a:rPr lang="ko-KR" altLang="en-US" sz="20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성장률 목표 </a:t>
              </a:r>
              <a:endPara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F96934AD-3F9E-4266-A73A-CA445E1D41BF}"/>
                </a:ext>
              </a:extLst>
            </p:cNvPr>
            <p:cNvSpPr/>
            <p:nvPr/>
          </p:nvSpPr>
          <p:spPr>
            <a:xfrm>
              <a:off x="6325928" y="3780009"/>
              <a:ext cx="5844177" cy="1415774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95959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E158776-F283-42C8-BB45-94C61B9DFA65}"/>
                </a:ext>
              </a:extLst>
            </p:cNvPr>
            <p:cNvSpPr txBox="1"/>
            <p:nvPr/>
          </p:nvSpPr>
          <p:spPr>
            <a:xfrm>
              <a:off x="6680674" y="3970025"/>
              <a:ext cx="4971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chemeClr val="bg1"/>
                  </a:solidFill>
                </a:rPr>
                <a:t>요기요의 월 최대 할인 횟수가 </a:t>
              </a:r>
              <a:r>
                <a:rPr lang="en-US" altLang="ko-KR" sz="1600" dirty="0">
                  <a:solidFill>
                    <a:schemeClr val="bg1"/>
                  </a:solidFill>
                </a:rPr>
                <a:t>20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회였을때</a:t>
              </a:r>
              <a:r>
                <a:rPr lang="en-US" altLang="ko-KR" sz="1600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</a:rPr>
                <a:t>    </a:t>
              </a:r>
              <a:r>
                <a:rPr lang="ko-KR" altLang="en-US" sz="1600" dirty="0">
                  <a:solidFill>
                    <a:schemeClr val="bg1"/>
                  </a:solidFill>
                </a:rPr>
                <a:t>월 </a:t>
              </a:r>
              <a:r>
                <a:rPr lang="en-US" altLang="ko-KR" sz="1600" dirty="0">
                  <a:solidFill>
                    <a:schemeClr val="bg1"/>
                  </a:solidFill>
                </a:rPr>
                <a:t>10</a:t>
              </a:r>
              <a:r>
                <a:rPr lang="ko-KR" altLang="en-US" sz="1600" dirty="0">
                  <a:solidFill>
                    <a:schemeClr val="bg1"/>
                  </a:solidFill>
                </a:rPr>
                <a:t>회 이상 주문한 사용자는 약 </a:t>
              </a:r>
              <a:r>
                <a:rPr lang="en-US" altLang="ko-KR" sz="1600" dirty="0">
                  <a:solidFill>
                    <a:schemeClr val="bg1"/>
                  </a:solidFill>
                </a:rPr>
                <a:t>47%</a:t>
              </a:r>
            </a:p>
          </p:txBody>
        </p:sp>
      </p:grp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E83BC01-B054-492F-A046-BD91392F4659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005.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서비스 제안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비용추정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27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성심당은 파리바게뜨가 부러울까?">
            <a:extLst>
              <a:ext uri="{FF2B5EF4-FFF2-40B4-BE49-F238E27FC236}">
                <a16:creationId xmlns:a16="http://schemas.microsoft.com/office/drawing/2014/main" id="{9894CA18-F3E7-460F-8622-965A13759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66"/>
            <a:ext cx="12192001" cy="68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3541DE-355D-466D-8582-1F87543F51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41036" y="1054440"/>
            <a:ext cx="10904036" cy="5528922"/>
            <a:chOff x="304757" y="789214"/>
            <a:chExt cx="11589900" cy="5940000"/>
          </a:xfrm>
        </p:grpSpPr>
        <p:sp>
          <p:nvSpPr>
            <p:cNvPr id="4" name="자유형 3"/>
            <p:cNvSpPr/>
            <p:nvPr/>
          </p:nvSpPr>
          <p:spPr>
            <a:xfrm>
              <a:off x="11631192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noFill/>
            <a:ln w="76200" cap="rnd">
              <a:solidFill>
                <a:srgbClr val="F7F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>
              <a:off x="304757" y="919987"/>
              <a:ext cx="11556000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noFill/>
            <a:ln w="76200" cap="rnd">
              <a:solidFill>
                <a:srgbClr val="F7F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>
              <a:off x="374657" y="6560939"/>
              <a:ext cx="11520000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noFill/>
            <a:ln w="76200" cap="rnd">
              <a:solidFill>
                <a:srgbClr val="F7F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noFill/>
            <a:ln w="76200" cap="rnd">
              <a:solidFill>
                <a:srgbClr val="F7F0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Group 14"/>
          <p:cNvGrpSpPr>
            <a:grpSpLocks noChangeAspect="1"/>
          </p:cNvGrpSpPr>
          <p:nvPr/>
        </p:nvGrpSpPr>
        <p:grpSpPr bwMode="auto">
          <a:xfrm rot="21092456">
            <a:off x="11225845" y="306501"/>
            <a:ext cx="465138" cy="431800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14"/>
          <p:cNvGrpSpPr>
            <a:grpSpLocks noChangeAspect="1"/>
          </p:cNvGrpSpPr>
          <p:nvPr/>
        </p:nvGrpSpPr>
        <p:grpSpPr bwMode="auto">
          <a:xfrm rot="1359760">
            <a:off x="11681526" y="531297"/>
            <a:ext cx="290927" cy="270076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3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 rot="1800000">
            <a:off x="11663726" y="163582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3600000">
            <a:off x="11724432" y="221473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1583869" y="148638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11541900" y="556180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11584350" y="510224"/>
            <a:ext cx="18000" cy="36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이등변 삼각형 63"/>
          <p:cNvSpPr/>
          <p:nvPr/>
        </p:nvSpPr>
        <p:spPr>
          <a:xfrm rot="20703017">
            <a:off x="11451666" y="733377"/>
            <a:ext cx="84851" cy="62253"/>
          </a:xfrm>
          <a:prstGeom prst="triangl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이등변 삼각형 64"/>
          <p:cNvSpPr/>
          <p:nvPr/>
        </p:nvSpPr>
        <p:spPr>
          <a:xfrm rot="1412132">
            <a:off x="11736499" y="781539"/>
            <a:ext cx="62315" cy="45719"/>
          </a:xfrm>
          <a:prstGeom prst="triangl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0" name="Picture 2" descr="성심당은 파리바게뜨가 부러울까?">
            <a:extLst>
              <a:ext uri="{FF2B5EF4-FFF2-40B4-BE49-F238E27FC236}">
                <a16:creationId xmlns:a16="http://schemas.microsoft.com/office/drawing/2014/main" id="{48F5CE90-35D5-4492-A4D7-CAD0EBD0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90" y="1353490"/>
            <a:ext cx="3515671" cy="2179716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뚜레쥬르, 엄마표 빵집으로 거듭나겠다">
            <a:extLst>
              <a:ext uri="{FF2B5EF4-FFF2-40B4-BE49-F238E27FC236}">
                <a16:creationId xmlns:a16="http://schemas.microsoft.com/office/drawing/2014/main" id="{99827571-80DC-4DB3-BF5D-25A44D6C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89" y="3581659"/>
            <a:ext cx="3515671" cy="2742224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65721" y="1304467"/>
            <a:ext cx="515388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ea typeface="야놀자 야체 B" panose="02020603020101020101"/>
              </a:rPr>
              <a:t>- </a:t>
            </a:r>
            <a:r>
              <a:rPr lang="ko-KR" altLang="en-US" sz="1100" b="1" dirty="0">
                <a:solidFill>
                  <a:schemeClr val="bg1"/>
                </a:solidFill>
                <a:ea typeface="야놀자 야체 B" panose="02020603020101020101"/>
              </a:rPr>
              <a:t>제과제빵 전문점 </a:t>
            </a:r>
            <a:r>
              <a:rPr lang="ko-KR" altLang="en-US" sz="1100" b="1" dirty="0" err="1">
                <a:solidFill>
                  <a:schemeClr val="bg1"/>
                </a:solidFill>
                <a:ea typeface="야놀자 야체 B" panose="02020603020101020101"/>
              </a:rPr>
              <a:t>브랜드평판</a:t>
            </a:r>
            <a:r>
              <a:rPr lang="ko-KR" altLang="en-US" sz="1100" b="1" dirty="0">
                <a:solidFill>
                  <a:schemeClr val="bg1"/>
                </a:solidFill>
                <a:ea typeface="야놀자 야체 B" panose="02020603020101020101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ea typeface="야놀자 야체 B" panose="02020603020101020101"/>
              </a:rPr>
              <a:t>2020</a:t>
            </a:r>
            <a:r>
              <a:rPr lang="ko-KR" altLang="en-US" sz="1100" b="1" dirty="0">
                <a:solidFill>
                  <a:schemeClr val="bg1"/>
                </a:solidFill>
                <a:ea typeface="야놀자 야체 B" panose="02020603020101020101"/>
              </a:rPr>
              <a:t>년 </a:t>
            </a:r>
            <a:r>
              <a:rPr lang="en-US" altLang="ko-KR" sz="1100" b="1" dirty="0">
                <a:solidFill>
                  <a:schemeClr val="bg1"/>
                </a:solidFill>
                <a:ea typeface="야놀자 야체 B" panose="02020603020101020101"/>
              </a:rPr>
              <a:t>5</a:t>
            </a:r>
            <a:r>
              <a:rPr lang="ko-KR" altLang="en-US" sz="1100" b="1" dirty="0">
                <a:solidFill>
                  <a:schemeClr val="bg1"/>
                </a:solidFill>
                <a:ea typeface="야놀자 야체 B" panose="02020603020101020101"/>
              </a:rPr>
              <a:t>월 빅데이터 분석결과</a:t>
            </a:r>
            <a:r>
              <a:rPr lang="en-US" altLang="ko-KR" sz="1100" b="1" dirty="0">
                <a:solidFill>
                  <a:schemeClr val="bg1"/>
                </a:solidFill>
                <a:ea typeface="야놀자 야체 B" panose="02020603020101020101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  <a:ea typeface="야놀자 야체 B" panose="02020603020101020101"/>
              </a:rPr>
              <a:t>  1</a:t>
            </a:r>
            <a:r>
              <a:rPr lang="ko-KR" altLang="en-US" sz="1100" b="1" dirty="0">
                <a:solidFill>
                  <a:schemeClr val="bg1"/>
                </a:solidFill>
                <a:ea typeface="야놀자 야체 B" panose="02020603020101020101"/>
              </a:rPr>
              <a:t>위 </a:t>
            </a:r>
            <a:r>
              <a:rPr lang="en-US" altLang="ko-KR" sz="1100" b="1" dirty="0">
                <a:solidFill>
                  <a:schemeClr val="bg1"/>
                </a:solidFill>
                <a:ea typeface="야놀자 야체 B" panose="02020603020101020101"/>
              </a:rPr>
              <a:t>: </a:t>
            </a:r>
            <a:r>
              <a:rPr lang="ko-KR" altLang="en-US" sz="1100" b="1" dirty="0">
                <a:solidFill>
                  <a:schemeClr val="bg1"/>
                </a:solidFill>
                <a:ea typeface="야놀자 야체 B" panose="02020603020101020101"/>
              </a:rPr>
              <a:t>파리바게트 </a:t>
            </a:r>
            <a:r>
              <a:rPr lang="en-US" altLang="ko-KR" sz="1100" b="1" dirty="0">
                <a:solidFill>
                  <a:schemeClr val="bg1"/>
                </a:solidFill>
                <a:ea typeface="야놀자 야체 B" panose="02020603020101020101"/>
              </a:rPr>
              <a:t>2</a:t>
            </a:r>
            <a:r>
              <a:rPr lang="ko-KR" altLang="en-US" sz="1100" b="1" dirty="0">
                <a:solidFill>
                  <a:schemeClr val="bg1"/>
                </a:solidFill>
                <a:ea typeface="야놀자 야체 B" panose="02020603020101020101"/>
              </a:rPr>
              <a:t>위 </a:t>
            </a:r>
            <a:r>
              <a:rPr lang="en-US" altLang="ko-KR" sz="1100" b="1" dirty="0">
                <a:solidFill>
                  <a:schemeClr val="bg1"/>
                </a:solidFill>
                <a:ea typeface="야놀자 야체 B" panose="02020603020101020101"/>
              </a:rPr>
              <a:t>: </a:t>
            </a:r>
            <a:r>
              <a:rPr lang="ko-KR" altLang="en-US" sz="1100" b="1" dirty="0">
                <a:solidFill>
                  <a:schemeClr val="bg1"/>
                </a:solidFill>
                <a:ea typeface="야놀자 야체 B" panose="02020603020101020101"/>
              </a:rPr>
              <a:t>뚜레쥬르 </a:t>
            </a:r>
            <a:r>
              <a:rPr lang="en-US" altLang="ko-KR" sz="1100" b="1" dirty="0">
                <a:solidFill>
                  <a:schemeClr val="bg1"/>
                </a:solidFill>
                <a:ea typeface="야놀자 야체 B" panose="02020603020101020101"/>
              </a:rPr>
              <a:t>3</a:t>
            </a:r>
            <a:r>
              <a:rPr lang="ko-KR" altLang="en-US" sz="1100" b="1" dirty="0">
                <a:solidFill>
                  <a:schemeClr val="bg1"/>
                </a:solidFill>
                <a:ea typeface="야놀자 야체 B" panose="02020603020101020101"/>
              </a:rPr>
              <a:t>위 </a:t>
            </a:r>
            <a:r>
              <a:rPr lang="en-US" altLang="ko-KR" sz="1100" b="1" dirty="0">
                <a:solidFill>
                  <a:schemeClr val="bg1"/>
                </a:solidFill>
                <a:ea typeface="야놀자 야체 B" panose="02020603020101020101"/>
              </a:rPr>
              <a:t>: </a:t>
            </a:r>
            <a:r>
              <a:rPr lang="ko-KR" altLang="en-US" sz="1100" b="1" dirty="0">
                <a:solidFill>
                  <a:schemeClr val="bg1"/>
                </a:solidFill>
                <a:ea typeface="야놀자 야체 B" panose="02020603020101020101"/>
              </a:rPr>
              <a:t>던킨도너츠</a:t>
            </a:r>
            <a:endParaRPr lang="en-US" altLang="ko-KR" sz="1100" b="1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pic>
        <p:nvPicPr>
          <p:cNvPr id="1026" name="Picture 2" descr="확대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21" y="1896579"/>
            <a:ext cx="4628056" cy="4219245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696669" y="6129190"/>
            <a:ext cx="2351706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50" b="1" dirty="0">
                <a:solidFill>
                  <a:schemeClr val="bg1"/>
                </a:solidFill>
                <a:ea typeface="야놀자 야체 B" panose="02020603020101020101"/>
              </a:rPr>
              <a:t>출처 </a:t>
            </a:r>
            <a:r>
              <a:rPr lang="en-US" altLang="ko-KR" sz="950" b="1" dirty="0">
                <a:solidFill>
                  <a:schemeClr val="bg1"/>
                </a:solidFill>
                <a:ea typeface="야놀자 야체 B" panose="02020603020101020101"/>
              </a:rPr>
              <a:t>: </a:t>
            </a:r>
            <a:r>
              <a:rPr lang="ko-KR" altLang="en-US" sz="950" b="1" dirty="0">
                <a:solidFill>
                  <a:schemeClr val="bg1"/>
                </a:solidFill>
                <a:ea typeface="야놀자 야체 B" panose="02020603020101020101"/>
              </a:rPr>
              <a:t>브랜드평판리포트 한국평판신문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6545964" y="1971608"/>
            <a:ext cx="36095" cy="3910263"/>
          </a:xfrm>
          <a:prstGeom prst="line">
            <a:avLst/>
          </a:prstGeom>
          <a:ln w="28575">
            <a:solidFill>
              <a:srgbClr val="F7F0D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3CAC05-57AE-4B91-AE7B-CFB6A09E3A36}"/>
              </a:ext>
            </a:extLst>
          </p:cNvPr>
          <p:cNvSpPr/>
          <p:nvPr/>
        </p:nvSpPr>
        <p:spPr>
          <a:xfrm>
            <a:off x="541036" y="368520"/>
            <a:ext cx="6804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001.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주제선정이유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371731-5DBD-4A72-AFF6-E8836C5A10CF}"/>
              </a:ext>
            </a:extLst>
          </p:cNvPr>
          <p:cNvSpPr/>
          <p:nvPr/>
        </p:nvSpPr>
        <p:spPr>
          <a:xfrm>
            <a:off x="1058232" y="1924051"/>
            <a:ext cx="5153881" cy="668306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189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1CDB13-1EBB-4166-B9BF-85012749510E}"/>
              </a:ext>
            </a:extLst>
          </p:cNvPr>
          <p:cNvSpPr/>
          <p:nvPr/>
        </p:nvSpPr>
        <p:spPr>
          <a:xfrm>
            <a:off x="2420685" y="2317587"/>
            <a:ext cx="2662908" cy="425574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2" descr="쇼핑, 지출, 슬립까지, 구매, 소매, 가게, 주문, 고객, 소비자, 라이프 스타일, 구매자, 소비">
            <a:extLst>
              <a:ext uri="{FF2B5EF4-FFF2-40B4-BE49-F238E27FC236}">
                <a16:creationId xmlns:a16="http://schemas.microsoft.com/office/drawing/2014/main" id="{B03DBBC3-A317-40FF-AD59-B47545032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E9B670-5176-4B51-AF25-6B62BBB02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Group 14"/>
          <p:cNvGrpSpPr>
            <a:grpSpLocks noChangeAspect="1"/>
          </p:cNvGrpSpPr>
          <p:nvPr/>
        </p:nvGrpSpPr>
        <p:grpSpPr bwMode="auto">
          <a:xfrm rot="21092456">
            <a:off x="11225845" y="306501"/>
            <a:ext cx="465138" cy="431800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 rot="1800000">
            <a:off x="11663726" y="163582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3600000">
            <a:off x="11724432" y="221473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1583869" y="148638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E6EFD52-F290-49D0-A9EC-744A42A0D043}"/>
              </a:ext>
            </a:extLst>
          </p:cNvPr>
          <p:cNvCxnSpPr>
            <a:cxnSpLocks/>
          </p:cNvCxnSpPr>
          <p:nvPr/>
        </p:nvCxnSpPr>
        <p:spPr>
          <a:xfrm>
            <a:off x="5392338" y="4241662"/>
            <a:ext cx="2324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E11A4D5-F672-4E3B-8E06-03FCC985B2A1}"/>
              </a:ext>
            </a:extLst>
          </p:cNvPr>
          <p:cNvSpPr/>
          <p:nvPr/>
        </p:nvSpPr>
        <p:spPr>
          <a:xfrm>
            <a:off x="4176552" y="3819927"/>
            <a:ext cx="441677" cy="4331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986F58-4F85-4FCE-9372-B36E08C2216E}"/>
              </a:ext>
            </a:extLst>
          </p:cNvPr>
          <p:cNvGrpSpPr/>
          <p:nvPr/>
        </p:nvGrpSpPr>
        <p:grpSpPr>
          <a:xfrm>
            <a:off x="751761" y="1271995"/>
            <a:ext cx="1358573" cy="373885"/>
            <a:chOff x="6020626" y="5113323"/>
            <a:chExt cx="1358573" cy="373885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6D0AF09-5166-4930-A299-FBD001BF78C5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2F18B9E-C266-4DCB-A994-8176D444B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783" y="5446985"/>
              <a:ext cx="1022261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177DEA-5CAA-4159-8888-ACDC86733E4E}"/>
                </a:ext>
              </a:extLst>
            </p:cNvPr>
            <p:cNvSpPr txBox="1"/>
            <p:nvPr/>
          </p:nvSpPr>
          <p:spPr>
            <a:xfrm>
              <a:off x="6020626" y="5113323"/>
              <a:ext cx="1358573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초기비용추정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A8DCED6-6F58-44F8-B379-C38560535E62}"/>
              </a:ext>
            </a:extLst>
          </p:cNvPr>
          <p:cNvGrpSpPr/>
          <p:nvPr/>
        </p:nvGrpSpPr>
        <p:grpSpPr>
          <a:xfrm>
            <a:off x="268514" y="2235200"/>
            <a:ext cx="3467639" cy="4035851"/>
            <a:chOff x="1641832" y="2665561"/>
            <a:chExt cx="3467639" cy="403585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8253E17-4D5C-4AB7-96B4-F6FD195ACC34}"/>
                </a:ext>
              </a:extLst>
            </p:cNvPr>
            <p:cNvSpPr/>
            <p:nvPr/>
          </p:nvSpPr>
          <p:spPr>
            <a:xfrm>
              <a:off x="2446563" y="2665561"/>
              <a:ext cx="2662908" cy="391639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7F1E2A2-8A33-421B-B169-B772F55FE55D}"/>
                </a:ext>
              </a:extLst>
            </p:cNvPr>
            <p:cNvGrpSpPr/>
            <p:nvPr/>
          </p:nvGrpSpPr>
          <p:grpSpPr>
            <a:xfrm>
              <a:off x="2692228" y="2819127"/>
              <a:ext cx="2157656" cy="2862322"/>
              <a:chOff x="3146773" y="1887962"/>
              <a:chExt cx="2157656" cy="286232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CC04EC9-9395-402D-B591-68EF663ECE3D}"/>
                  </a:ext>
                </a:extLst>
              </p:cNvPr>
              <p:cNvSpPr txBox="1"/>
              <p:nvPr/>
            </p:nvSpPr>
            <p:spPr>
              <a:xfrm>
                <a:off x="3146773" y="1887962"/>
                <a:ext cx="215765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분기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지출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:   1253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만원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수입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:  </a:t>
                </a:r>
                <a:r>
                  <a:rPr lang="en-US" altLang="ko-KR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   897</a:t>
                </a:r>
                <a:r>
                  <a:rPr lang="ko-KR" altLang="en-US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만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=       - </a:t>
                </a:r>
                <a:r>
                  <a:rPr lang="en-US" altLang="ko-KR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355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만원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3068975F-2556-4F9F-89AD-7403C103877A}"/>
                  </a:ext>
                </a:extLst>
              </p:cNvPr>
              <p:cNvCxnSpPr>
                <a:cxnSpLocks/>
                <a:stCxn id="50" idx="1"/>
                <a:endCxn id="50" idx="3"/>
              </p:cNvCxnSpPr>
              <p:nvPr/>
            </p:nvCxnSpPr>
            <p:spPr>
              <a:xfrm>
                <a:off x="3146773" y="3319123"/>
                <a:ext cx="2157656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80FD13C-F6DC-460B-BAD3-8EC5C388A721}"/>
                </a:ext>
              </a:extLst>
            </p:cNvPr>
            <p:cNvSpPr/>
            <p:nvPr/>
          </p:nvSpPr>
          <p:spPr>
            <a:xfrm>
              <a:off x="2692228" y="5227320"/>
              <a:ext cx="2171578" cy="96133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구독자</a:t>
              </a:r>
              <a:endParaRPr lang="en-US" altLang="ko-KR" dirty="0"/>
            </a:p>
            <a:p>
              <a:pPr algn="ctr"/>
              <a:r>
                <a:rPr lang="en-US" altLang="ko-KR" dirty="0"/>
                <a:t>40</a:t>
              </a:r>
              <a:r>
                <a:rPr lang="ko-KR" altLang="en-US" dirty="0"/>
                <a:t>명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CB66A8C-128B-4E5D-B773-E8213508D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97" b="92568" l="9690" r="89922">
                          <a14:foregroundMark x1="9690" y1="10811" x2="9302" y2="82770"/>
                          <a14:foregroundMark x1="9302" y1="82770" x2="28295" y2="91892"/>
                          <a14:foregroundMark x1="28295" y1="91892" x2="49225" y2="92568"/>
                          <a14:foregroundMark x1="49225" y1="92568" x2="87984" y2="83446"/>
                          <a14:foregroundMark x1="87984" y1="83446" x2="88760" y2="65203"/>
                          <a14:foregroundMark x1="88760" y1="65203" x2="71318" y2="57770"/>
                          <a14:foregroundMark x1="71318" y1="57770" x2="68462" y2="52983"/>
                          <a14:foregroundMark x1="52103" y1="17392" x2="41085" y2="13514"/>
                          <a14:foregroundMark x1="41085" y1="13514" x2="10465" y2="14527"/>
                          <a14:foregroundMark x1="58915" y1="57432" x2="60465" y2="58446"/>
                          <a14:backgroundMark x1="60465" y1="13514" x2="59302" y2="51351"/>
                          <a14:backgroundMark x1="59302" y1="51351" x2="72868" y2="28716"/>
                          <a14:backgroundMark x1="72868" y1="28716" x2="60078" y2="17905"/>
                          <a14:backgroundMark x1="63178" y1="46622" x2="62403" y2="52365"/>
                          <a14:backgroundMark x1="62403" y1="52027" x2="65116" y2="53041"/>
                          <a14:backgroundMark x1="66667" y1="49324" x2="63178" y2="46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41832" y="4968617"/>
              <a:ext cx="1510342" cy="1732795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3008A67-596E-4D79-A8B5-327A5A576ED5}"/>
              </a:ext>
            </a:extLst>
          </p:cNvPr>
          <p:cNvGrpSpPr/>
          <p:nvPr/>
        </p:nvGrpSpPr>
        <p:grpSpPr>
          <a:xfrm>
            <a:off x="5036593" y="2223736"/>
            <a:ext cx="2662908" cy="3916393"/>
            <a:chOff x="2446563" y="2665561"/>
            <a:chExt cx="2662908" cy="391639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63C4BF5-68A8-457A-9CBC-449E4883F946}"/>
                </a:ext>
              </a:extLst>
            </p:cNvPr>
            <p:cNvSpPr/>
            <p:nvPr/>
          </p:nvSpPr>
          <p:spPr>
            <a:xfrm>
              <a:off x="2446563" y="2665561"/>
              <a:ext cx="2662908" cy="391639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315E320-EF49-43EE-B91B-45E7ABA04F92}"/>
                </a:ext>
              </a:extLst>
            </p:cNvPr>
            <p:cNvGrpSpPr/>
            <p:nvPr/>
          </p:nvGrpSpPr>
          <p:grpSpPr>
            <a:xfrm>
              <a:off x="2692228" y="2819127"/>
              <a:ext cx="2157656" cy="2862322"/>
              <a:chOff x="3146773" y="1887962"/>
              <a:chExt cx="2157656" cy="286232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8908B9-8E1F-4C7B-9F5D-D0AD31203C08}"/>
                  </a:ext>
                </a:extLst>
              </p:cNvPr>
              <p:cNvSpPr txBox="1"/>
              <p:nvPr/>
            </p:nvSpPr>
            <p:spPr>
              <a:xfrm>
                <a:off x="3146773" y="1887962"/>
                <a:ext cx="215765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분기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지출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:   1277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만원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수입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:  </a:t>
                </a:r>
                <a:r>
                  <a:rPr lang="en-US" altLang="ko-KR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 1542</a:t>
                </a:r>
                <a:r>
                  <a:rPr lang="ko-KR" altLang="en-US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만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=       </a:t>
                </a:r>
                <a:r>
                  <a:rPr lang="en-US" altLang="ko-KR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  265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만원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749AF9A7-C955-46C7-9A6C-64DEE430028B}"/>
                  </a:ext>
                </a:extLst>
              </p:cNvPr>
              <p:cNvCxnSpPr>
                <a:cxnSpLocks/>
                <a:stCxn id="58" idx="1"/>
                <a:endCxn id="58" idx="3"/>
              </p:cNvCxnSpPr>
              <p:nvPr/>
            </p:nvCxnSpPr>
            <p:spPr>
              <a:xfrm>
                <a:off x="3146773" y="3319123"/>
                <a:ext cx="2157656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C17094E4-EC06-4B3B-A909-F74A646378AC}"/>
                </a:ext>
              </a:extLst>
            </p:cNvPr>
            <p:cNvSpPr/>
            <p:nvPr/>
          </p:nvSpPr>
          <p:spPr>
            <a:xfrm>
              <a:off x="2692228" y="5227320"/>
              <a:ext cx="2171578" cy="96133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구독자</a:t>
              </a:r>
              <a:endParaRPr lang="en-US" altLang="ko-KR" dirty="0"/>
            </a:p>
            <a:p>
              <a:pPr algn="ctr"/>
              <a:r>
                <a:rPr lang="en-US" altLang="ko-KR" dirty="0"/>
                <a:t>205</a:t>
              </a:r>
              <a:r>
                <a:rPr lang="ko-KR" altLang="en-US" dirty="0"/>
                <a:t>명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11406FE-EEBB-411C-82ED-F4F8E8FBB4DF}"/>
              </a:ext>
            </a:extLst>
          </p:cNvPr>
          <p:cNvGrpSpPr/>
          <p:nvPr/>
        </p:nvGrpSpPr>
        <p:grpSpPr>
          <a:xfrm>
            <a:off x="9044646" y="2223735"/>
            <a:ext cx="2662908" cy="3916393"/>
            <a:chOff x="2446563" y="2665561"/>
            <a:chExt cx="2662908" cy="3916393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8D72170-D13D-4C80-A008-9EA0D9AC2CF8}"/>
                </a:ext>
              </a:extLst>
            </p:cNvPr>
            <p:cNvSpPr/>
            <p:nvPr/>
          </p:nvSpPr>
          <p:spPr>
            <a:xfrm>
              <a:off x="2446563" y="2665561"/>
              <a:ext cx="2662908" cy="391639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7B2610D-A80D-4247-95CC-4F1E8BE2D8D8}"/>
                </a:ext>
              </a:extLst>
            </p:cNvPr>
            <p:cNvGrpSpPr/>
            <p:nvPr/>
          </p:nvGrpSpPr>
          <p:grpSpPr>
            <a:xfrm>
              <a:off x="2692228" y="2819127"/>
              <a:ext cx="2157656" cy="2862322"/>
              <a:chOff x="3146773" y="1887962"/>
              <a:chExt cx="2157656" cy="2862322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54BDEC4-8890-49AA-86EC-EF069E166AB9}"/>
                  </a:ext>
                </a:extLst>
              </p:cNvPr>
              <p:cNvSpPr txBox="1"/>
              <p:nvPr/>
            </p:nvSpPr>
            <p:spPr>
              <a:xfrm>
                <a:off x="3146773" y="1887962"/>
                <a:ext cx="215765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3</a:t>
                </a:r>
                <a:r>
                  <a:rPr lang="ko-KR" altLang="en-US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분기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지출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:   1301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만원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수입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:  </a:t>
                </a:r>
                <a:r>
                  <a:rPr lang="en-US" altLang="ko-KR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 2187</a:t>
                </a:r>
                <a:r>
                  <a:rPr lang="ko-KR" altLang="en-US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만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=         </a:t>
                </a:r>
                <a:r>
                  <a:rPr lang="en-US" altLang="ko-KR" sz="2000" b="1" dirty="0">
                    <a:latin typeface="맑은 고딕" panose="020F0502020204030204"/>
                    <a:ea typeface="맑은 고딕" panose="020B0503020000020004" pitchFamily="50" charset="-127"/>
                  </a:rPr>
                  <a:t>886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만원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AA74471C-4A2B-4B39-AEAB-95C4EEC1A405}"/>
                  </a:ext>
                </a:extLst>
              </p:cNvPr>
              <p:cNvCxnSpPr>
                <a:cxnSpLocks/>
                <a:stCxn id="93" idx="1"/>
                <a:endCxn id="93" idx="3"/>
              </p:cNvCxnSpPr>
              <p:nvPr/>
            </p:nvCxnSpPr>
            <p:spPr>
              <a:xfrm>
                <a:off x="3146773" y="3319123"/>
                <a:ext cx="2157656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CFC489B-4DF4-4541-8149-AF28CD38A5B6}"/>
                </a:ext>
              </a:extLst>
            </p:cNvPr>
            <p:cNvSpPr/>
            <p:nvPr/>
          </p:nvSpPr>
          <p:spPr>
            <a:xfrm>
              <a:off x="2692228" y="5227320"/>
              <a:ext cx="2171578" cy="96133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구독자</a:t>
              </a:r>
              <a:endParaRPr lang="en-US" altLang="ko-KR" dirty="0"/>
            </a:p>
            <a:p>
              <a:pPr algn="ctr"/>
              <a:r>
                <a:rPr lang="en-US" altLang="ko-KR" dirty="0"/>
                <a:t>295</a:t>
              </a:r>
              <a:r>
                <a:rPr lang="ko-KR" altLang="en-US" dirty="0"/>
                <a:t>명</a:t>
              </a:r>
            </a:p>
          </p:txBody>
        </p:sp>
      </p:grpSp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51BB04CC-1EA7-4E4F-B133-FF312350A03E}"/>
              </a:ext>
            </a:extLst>
          </p:cNvPr>
          <p:cNvSpPr/>
          <p:nvPr/>
        </p:nvSpPr>
        <p:spPr>
          <a:xfrm>
            <a:off x="8183180" y="3819291"/>
            <a:ext cx="441677" cy="4331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E0726AB-F4A7-4431-8978-3CA5790424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57" y="2072422"/>
            <a:ext cx="774994" cy="774994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A9962AFC-E895-46FD-944C-194206A29EF3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005.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서비스 제안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비용추정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880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쇼핑, 지출, 슬립까지, 구매, 소매, 가게, 주문, 고객, 소비자, 라이프 스타일, 구매자, 소비">
            <a:extLst>
              <a:ext uri="{FF2B5EF4-FFF2-40B4-BE49-F238E27FC236}">
                <a16:creationId xmlns:a16="http://schemas.microsoft.com/office/drawing/2014/main" id="{B03DBBC3-A317-40FF-AD59-B47545032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E9B670-5176-4B51-AF25-6B62BBB02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표 7">
            <a:extLst>
              <a:ext uri="{FF2B5EF4-FFF2-40B4-BE49-F238E27FC236}">
                <a16:creationId xmlns:a16="http://schemas.microsoft.com/office/drawing/2014/main" id="{BD3ADD4A-EE23-464A-A884-38BDE45A6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20309"/>
              </p:ext>
            </p:extLst>
          </p:nvPr>
        </p:nvGraphicFramePr>
        <p:xfrm>
          <a:off x="1524284" y="2380621"/>
          <a:ext cx="6500389" cy="137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6737">
                  <a:extLst>
                    <a:ext uri="{9D8B030D-6E8A-4147-A177-3AD203B41FA5}">
                      <a16:colId xmlns:a16="http://schemas.microsoft.com/office/drawing/2014/main" val="2612698116"/>
                    </a:ext>
                  </a:extLst>
                </a:gridCol>
                <a:gridCol w="893150">
                  <a:extLst>
                    <a:ext uri="{9D8B030D-6E8A-4147-A177-3AD203B41FA5}">
                      <a16:colId xmlns:a16="http://schemas.microsoft.com/office/drawing/2014/main" val="2308133180"/>
                    </a:ext>
                  </a:extLst>
                </a:gridCol>
                <a:gridCol w="958394">
                  <a:extLst>
                    <a:ext uri="{9D8B030D-6E8A-4147-A177-3AD203B41FA5}">
                      <a16:colId xmlns:a16="http://schemas.microsoft.com/office/drawing/2014/main" val="2797297650"/>
                    </a:ext>
                  </a:extLst>
                </a:gridCol>
                <a:gridCol w="860527">
                  <a:extLst>
                    <a:ext uri="{9D8B030D-6E8A-4147-A177-3AD203B41FA5}">
                      <a16:colId xmlns:a16="http://schemas.microsoft.com/office/drawing/2014/main" val="761422964"/>
                    </a:ext>
                  </a:extLst>
                </a:gridCol>
                <a:gridCol w="860527">
                  <a:extLst>
                    <a:ext uri="{9D8B030D-6E8A-4147-A177-3AD203B41FA5}">
                      <a16:colId xmlns:a16="http://schemas.microsoft.com/office/drawing/2014/main" val="2311807429"/>
                    </a:ext>
                  </a:extLst>
                </a:gridCol>
                <a:gridCol w="860527">
                  <a:extLst>
                    <a:ext uri="{9D8B030D-6E8A-4147-A177-3AD203B41FA5}">
                      <a16:colId xmlns:a16="http://schemas.microsoft.com/office/drawing/2014/main" val="1564650563"/>
                    </a:ext>
                  </a:extLst>
                </a:gridCol>
                <a:gridCol w="860527">
                  <a:extLst>
                    <a:ext uri="{9D8B030D-6E8A-4147-A177-3AD203B41FA5}">
                      <a16:colId xmlns:a16="http://schemas.microsoft.com/office/drawing/2014/main" val="1107146792"/>
                    </a:ext>
                  </a:extLst>
                </a:gridCol>
              </a:tblGrid>
              <a:tr h="24779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2020-12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2021-06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2021-12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2022-06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2022-12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2023-06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257275"/>
                  </a:ext>
                </a:extLst>
              </a:tr>
              <a:tr h="247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이용자수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</a:t>
                      </a:r>
                      <a:r>
                        <a:rPr lang="ko-KR" altLang="en-US" sz="1200" dirty="0"/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115</a:t>
                      </a:r>
                      <a:r>
                        <a:rPr lang="ko-KR" altLang="en-US" sz="1200" dirty="0"/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205</a:t>
                      </a:r>
                      <a:r>
                        <a:rPr lang="ko-KR" altLang="en-US" sz="1200" dirty="0"/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295</a:t>
                      </a:r>
                      <a:r>
                        <a:rPr lang="ko-KR" altLang="en-US" sz="1200" dirty="0"/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385</a:t>
                      </a:r>
                      <a:r>
                        <a:rPr lang="ko-KR" altLang="en-US" sz="1200" dirty="0"/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475</a:t>
                      </a:r>
                      <a:r>
                        <a:rPr lang="ko-KR" altLang="en-US" sz="1200" dirty="0"/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421664"/>
                  </a:ext>
                </a:extLst>
              </a:tr>
              <a:tr h="247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누적 비용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0.12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0.74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1.5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2.2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3.1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3.9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384307"/>
                  </a:ext>
                </a:extLst>
              </a:tr>
              <a:tr h="247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누적 총 매출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0.03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0.38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1.1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2.3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3.8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5.8</a:t>
                      </a:r>
                      <a:r>
                        <a:rPr lang="ko-KR" altLang="en-US" sz="1200" dirty="0"/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899774"/>
                  </a:ext>
                </a:extLst>
              </a:tr>
              <a:tr h="247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기대 순이익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-0.87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-0.36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-0.4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0.1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0.7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1.9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935611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86C9FA7A-9AD3-435C-9049-E174AF993158}"/>
              </a:ext>
            </a:extLst>
          </p:cNvPr>
          <p:cNvGrpSpPr/>
          <p:nvPr/>
        </p:nvGrpSpPr>
        <p:grpSpPr>
          <a:xfrm>
            <a:off x="2788044" y="1460353"/>
            <a:ext cx="4858797" cy="761661"/>
            <a:chOff x="6925901" y="497940"/>
            <a:chExt cx="4858797" cy="76166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0E9D06-DD06-498E-B13E-74F7DEAF684F}"/>
                </a:ext>
              </a:extLst>
            </p:cNvPr>
            <p:cNvSpPr txBox="1"/>
            <p:nvPr/>
          </p:nvSpPr>
          <p:spPr>
            <a:xfrm>
              <a:off x="7116764" y="601204"/>
              <a:ext cx="44770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분기에서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4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분기로 넘어가는 </a:t>
              </a:r>
              <a:r>
                <a:rPr lang="en-US" altLang="ko-KR" sz="1600" b="1" dirty="0">
                  <a:solidFill>
                    <a:srgbClr val="C00000"/>
                  </a:solidFill>
                </a:rPr>
                <a:t>2022</a:t>
              </a:r>
              <a:r>
                <a:rPr lang="ko-KR" altLang="en-US" sz="1600" b="1" dirty="0">
                  <a:solidFill>
                    <a:srgbClr val="C00000"/>
                  </a:solidFill>
                </a:rPr>
                <a:t>년 </a:t>
              </a:r>
              <a:r>
                <a:rPr lang="en-US" altLang="ko-KR" sz="1600" b="1" dirty="0">
                  <a:solidFill>
                    <a:srgbClr val="C00000"/>
                  </a:solidFill>
                </a:rPr>
                <a:t>6</a:t>
              </a:r>
              <a:r>
                <a:rPr lang="ko-KR" altLang="en-US" sz="1600" b="1" dirty="0">
                  <a:solidFill>
                    <a:srgbClr val="C00000"/>
                  </a:solidFill>
                </a:rPr>
                <a:t>월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에</a:t>
              </a:r>
              <a:r>
                <a:rPr lang="ko-KR" altLang="en-US" sz="1400" b="1" dirty="0">
                  <a:solidFill>
                    <a:srgbClr val="C00000"/>
                  </a:solidFill>
                </a:rPr>
                <a:t> </a:t>
              </a:r>
              <a:endParaRPr lang="en-US" altLang="ko-KR" sz="1400" b="1" dirty="0">
                <a:solidFill>
                  <a:srgbClr val="C00000"/>
                </a:solidFill>
              </a:endParaRPr>
            </a:p>
            <a:p>
              <a:r>
                <a:rPr lang="ko-KR" altLang="en-US" sz="1400" b="1" dirty="0">
                  <a:solidFill>
                    <a:schemeClr val="bg1"/>
                  </a:solidFill>
                </a:rPr>
                <a:t>구독자 수 약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300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명 달성과 손익분기점을 달성 예상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.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50E940E-5ADE-4549-957A-BE939A698802}"/>
                </a:ext>
              </a:extLst>
            </p:cNvPr>
            <p:cNvSpPr/>
            <p:nvPr/>
          </p:nvSpPr>
          <p:spPr>
            <a:xfrm>
              <a:off x="6925901" y="497940"/>
              <a:ext cx="4858797" cy="761661"/>
            </a:xfrm>
            <a:prstGeom prst="roundRect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595959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10D5150-CD3C-4CE2-A97E-E7BABAA55D7C}"/>
              </a:ext>
            </a:extLst>
          </p:cNvPr>
          <p:cNvGrpSpPr/>
          <p:nvPr/>
        </p:nvGrpSpPr>
        <p:grpSpPr>
          <a:xfrm>
            <a:off x="1455469" y="1366279"/>
            <a:ext cx="1358573" cy="373885"/>
            <a:chOff x="6020626" y="5113323"/>
            <a:chExt cx="1358573" cy="37388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0965535-8BF7-4AD1-9F9B-752C47C9C039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2746A8B-985B-4E5C-AE9C-285DC8EDF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783" y="5446238"/>
              <a:ext cx="879077" cy="22971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932C39-77AB-4453-80B1-4CC320B243D7}"/>
                </a:ext>
              </a:extLst>
            </p:cNvPr>
            <p:cNvSpPr txBox="1"/>
            <p:nvPr/>
          </p:nvSpPr>
          <p:spPr>
            <a:xfrm>
              <a:off x="6020626" y="5113323"/>
              <a:ext cx="1358573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손익분기점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61AF0FD5-9CB7-489E-96BC-B6CD4EC1C43E}"/>
              </a:ext>
            </a:extLst>
          </p:cNvPr>
          <p:cNvSpPr/>
          <p:nvPr/>
        </p:nvSpPr>
        <p:spPr>
          <a:xfrm>
            <a:off x="9301556" y="5912066"/>
            <a:ext cx="457200" cy="477078"/>
          </a:xfrm>
          <a:prstGeom prst="ellipse">
            <a:avLst/>
          </a:prstGeom>
          <a:noFill/>
          <a:ln w="38100">
            <a:solidFill>
              <a:srgbClr val="FF0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279BB171-CD4E-4765-B634-36149343C4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2969245"/>
              </p:ext>
            </p:extLst>
          </p:nvPr>
        </p:nvGraphicFramePr>
        <p:xfrm>
          <a:off x="1455469" y="385324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A46A603F-9E4C-4EED-9579-AFEEF0E175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1054909"/>
              </p:ext>
            </p:extLst>
          </p:nvPr>
        </p:nvGraphicFramePr>
        <p:xfrm>
          <a:off x="6627314" y="37420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6A7C6A-85B9-4FE7-84DD-FE319549DBD6}"/>
              </a:ext>
            </a:extLst>
          </p:cNvPr>
          <p:cNvSpPr/>
          <p:nvPr/>
        </p:nvSpPr>
        <p:spPr>
          <a:xfrm>
            <a:off x="294086" y="359974"/>
            <a:ext cx="7722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005.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서비스 제안 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손익분기점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762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55CC9C-ABA3-4C62-B8C2-BC23FD4F28BF}"/>
              </a:ext>
            </a:extLst>
          </p:cNvPr>
          <p:cNvSpPr/>
          <p:nvPr/>
        </p:nvSpPr>
        <p:spPr>
          <a:xfrm>
            <a:off x="5572280" y="3571190"/>
            <a:ext cx="2313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뚜레쥬르 </a:t>
            </a:r>
            <a:r>
              <a:rPr lang="en-US" altLang="ko-KR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아침구독배달서비스</a:t>
            </a:r>
            <a:endParaRPr lang="en-US" altLang="ko-KR" sz="12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5602" name="Picture 2" descr="계획, 주택 건설, Pre-프로젝트, 빌드, 디자인, 엔지니어, 건축가, 단일 패밀리 홈, 건축물">
            <a:extLst>
              <a:ext uri="{FF2B5EF4-FFF2-40B4-BE49-F238E27FC236}">
                <a16:creationId xmlns:a16="http://schemas.microsoft.com/office/drawing/2014/main" id="{04D1094A-6FDF-4B7C-A888-986B4DD35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0D1C75-C10C-459D-9CF3-D7F4170337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00B2B5-70F3-4550-BA33-D24CAFAD17B0}"/>
              </a:ext>
            </a:extLst>
          </p:cNvPr>
          <p:cNvSpPr/>
          <p:nvPr/>
        </p:nvSpPr>
        <p:spPr>
          <a:xfrm>
            <a:off x="4541941" y="3105834"/>
            <a:ext cx="3108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006.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화면설계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43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55CC9C-ABA3-4C62-B8C2-BC23FD4F28BF}"/>
              </a:ext>
            </a:extLst>
          </p:cNvPr>
          <p:cNvSpPr/>
          <p:nvPr/>
        </p:nvSpPr>
        <p:spPr>
          <a:xfrm>
            <a:off x="5572280" y="3571190"/>
            <a:ext cx="2313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뚜레쥬르 </a:t>
            </a:r>
            <a:r>
              <a:rPr lang="en-US" altLang="ko-KR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아침구독배달서비스</a:t>
            </a:r>
            <a:endParaRPr lang="en-US" altLang="ko-KR" sz="12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5602" name="Picture 2" descr="계획, 주택 건설, Pre-프로젝트, 빌드, 디자인, 엔지니어, 건축가, 단일 패밀리 홈, 건축물">
            <a:extLst>
              <a:ext uri="{FF2B5EF4-FFF2-40B4-BE49-F238E27FC236}">
                <a16:creationId xmlns:a16="http://schemas.microsoft.com/office/drawing/2014/main" id="{04D1094A-6FDF-4B7C-A888-986B4DD35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0D1C75-C10C-459D-9CF3-D7F4170337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00B2B5-70F3-4550-BA33-D24CAFAD17B0}"/>
              </a:ext>
            </a:extLst>
          </p:cNvPr>
          <p:cNvSpPr/>
          <p:nvPr/>
        </p:nvSpPr>
        <p:spPr>
          <a:xfrm>
            <a:off x="522322" y="316989"/>
            <a:ext cx="4207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006.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화면설계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714BD-6B2A-449F-912F-5A71C75C6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9" r="27539"/>
          <a:stretch/>
        </p:blipFill>
        <p:spPr>
          <a:xfrm>
            <a:off x="1259549" y="1327510"/>
            <a:ext cx="2367198" cy="54173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93BCF09-2C0C-4F7D-ACFD-E505F87A7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58" y="1141409"/>
            <a:ext cx="5742836" cy="57759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C2CB87-E845-4F1E-8E41-73F132CE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12" y="1260134"/>
            <a:ext cx="5775955" cy="57759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1CA1B7-672B-4750-A0DB-E4355D5C5AF2}"/>
              </a:ext>
            </a:extLst>
          </p:cNvPr>
          <p:cNvSpPr txBox="1"/>
          <p:nvPr/>
        </p:nvSpPr>
        <p:spPr>
          <a:xfrm>
            <a:off x="1798840" y="1326075"/>
            <a:ext cx="149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로그인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78DA9-3AEF-43D5-BAFD-B0FCA16B699D}"/>
              </a:ext>
            </a:extLst>
          </p:cNvPr>
          <p:cNvSpPr txBox="1"/>
          <p:nvPr/>
        </p:nvSpPr>
        <p:spPr>
          <a:xfrm>
            <a:off x="5155491" y="1334087"/>
            <a:ext cx="149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HOME</a:t>
            </a:r>
            <a:r>
              <a:rPr lang="ko-KR" altLang="en-US" b="1" dirty="0">
                <a:solidFill>
                  <a:schemeClr val="bg1"/>
                </a:solidFill>
              </a:rPr>
              <a:t> 화면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454169-4704-45D8-AE2E-F2B29957B0BC}"/>
              </a:ext>
            </a:extLst>
          </p:cNvPr>
          <p:cNvSpPr txBox="1"/>
          <p:nvPr/>
        </p:nvSpPr>
        <p:spPr>
          <a:xfrm>
            <a:off x="8758394" y="1334087"/>
            <a:ext cx="166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구독신청화면</a:t>
            </a:r>
          </a:p>
        </p:txBody>
      </p:sp>
    </p:spTree>
    <p:extLst>
      <p:ext uri="{BB962C8B-B14F-4D97-AF65-F5344CB8AC3E}">
        <p14:creationId xmlns:p14="http://schemas.microsoft.com/office/powerpoint/2010/main" val="1878701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55CC9C-ABA3-4C62-B8C2-BC23FD4F28BF}"/>
              </a:ext>
            </a:extLst>
          </p:cNvPr>
          <p:cNvSpPr/>
          <p:nvPr/>
        </p:nvSpPr>
        <p:spPr>
          <a:xfrm>
            <a:off x="5572280" y="3670776"/>
            <a:ext cx="2313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뚜레쥬르 </a:t>
            </a:r>
            <a:r>
              <a:rPr lang="en-US" altLang="ko-KR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아침구독배달서비스</a:t>
            </a:r>
            <a:endParaRPr lang="en-US" altLang="ko-KR" sz="12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5602" name="Picture 2" descr="계획, 주택 건설, Pre-프로젝트, 빌드, 디자인, 엔지니어, 건축가, 단일 패밀리 홈, 건축물">
            <a:extLst>
              <a:ext uri="{FF2B5EF4-FFF2-40B4-BE49-F238E27FC236}">
                <a16:creationId xmlns:a16="http://schemas.microsoft.com/office/drawing/2014/main" id="{04D1094A-6FDF-4B7C-A888-986B4DD35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0D1C75-C10C-459D-9CF3-D7F4170337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00B2B5-70F3-4550-BA33-D24CAFAD17B0}"/>
              </a:ext>
            </a:extLst>
          </p:cNvPr>
          <p:cNvSpPr/>
          <p:nvPr/>
        </p:nvSpPr>
        <p:spPr>
          <a:xfrm>
            <a:off x="522322" y="316989"/>
            <a:ext cx="4207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006.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화면설계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AE5745-DF56-42DA-B1F1-D52536262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6" r="27321" b="6887"/>
          <a:stretch/>
        </p:blipFill>
        <p:spPr>
          <a:xfrm>
            <a:off x="977774" y="1365383"/>
            <a:ext cx="2485589" cy="50784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119F73-8720-4714-8EFB-788014D801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1" t="5446" r="26721" b="5912"/>
          <a:stretch/>
        </p:blipFill>
        <p:spPr>
          <a:xfrm>
            <a:off x="4688254" y="1627386"/>
            <a:ext cx="2489582" cy="48164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1E6725-6F0E-4077-B42C-453F1F19C1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3" r="27173"/>
          <a:stretch/>
        </p:blipFill>
        <p:spPr>
          <a:xfrm>
            <a:off x="8465914" y="1401594"/>
            <a:ext cx="2446442" cy="53585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4CE0EAD-2CDC-4042-BA80-3C71BE781BE8}"/>
              </a:ext>
            </a:extLst>
          </p:cNvPr>
          <p:cNvSpPr/>
          <p:nvPr/>
        </p:nvSpPr>
        <p:spPr>
          <a:xfrm>
            <a:off x="8803339" y="5658349"/>
            <a:ext cx="1767292" cy="365901"/>
          </a:xfrm>
          <a:prstGeom prst="rect">
            <a:avLst/>
          </a:prstGeom>
          <a:solidFill>
            <a:srgbClr val="FFC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849D5-700A-4F20-B647-B66D414FB729}"/>
              </a:ext>
            </a:extLst>
          </p:cNvPr>
          <p:cNvSpPr txBox="1"/>
          <p:nvPr/>
        </p:nvSpPr>
        <p:spPr>
          <a:xfrm>
            <a:off x="8778891" y="5733577"/>
            <a:ext cx="2076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신선한 식재료들을 배달해 드립니다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1D24BF-5A1F-4576-8AEF-78A8365AB79F}"/>
              </a:ext>
            </a:extLst>
          </p:cNvPr>
          <p:cNvSpPr txBox="1"/>
          <p:nvPr/>
        </p:nvSpPr>
        <p:spPr>
          <a:xfrm>
            <a:off x="1671112" y="1444088"/>
            <a:ext cx="149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구독 선택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B01A6A-FBD2-417E-A0E9-F44540E22C86}"/>
              </a:ext>
            </a:extLst>
          </p:cNvPr>
          <p:cNvSpPr txBox="1"/>
          <p:nvPr/>
        </p:nvSpPr>
        <p:spPr>
          <a:xfrm>
            <a:off x="4953466" y="1433673"/>
            <a:ext cx="202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나만의 샌드위치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06DC75-E53C-4B9A-ABFA-9DE83140C3EA}"/>
              </a:ext>
            </a:extLst>
          </p:cNvPr>
          <p:cNvSpPr txBox="1"/>
          <p:nvPr/>
        </p:nvSpPr>
        <p:spPr>
          <a:xfrm>
            <a:off x="9123871" y="1462194"/>
            <a:ext cx="166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재료주문</a:t>
            </a:r>
          </a:p>
        </p:txBody>
      </p:sp>
    </p:spTree>
    <p:extLst>
      <p:ext uri="{BB962C8B-B14F-4D97-AF65-F5344CB8AC3E}">
        <p14:creationId xmlns:p14="http://schemas.microsoft.com/office/powerpoint/2010/main" val="3756307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55CC9C-ABA3-4C62-B8C2-BC23FD4F28BF}"/>
              </a:ext>
            </a:extLst>
          </p:cNvPr>
          <p:cNvSpPr/>
          <p:nvPr/>
        </p:nvSpPr>
        <p:spPr>
          <a:xfrm>
            <a:off x="5572280" y="3571190"/>
            <a:ext cx="2313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뚜레쥬르 </a:t>
            </a:r>
            <a:r>
              <a:rPr lang="en-US" altLang="ko-KR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: </a:t>
            </a:r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아침구독배달서비스</a:t>
            </a:r>
            <a:endParaRPr lang="en-US" altLang="ko-KR" sz="12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5602" name="Picture 2" descr="계획, 주택 건설, Pre-프로젝트, 빌드, 디자인, 엔지니어, 건축가, 단일 패밀리 홈, 건축물">
            <a:extLst>
              <a:ext uri="{FF2B5EF4-FFF2-40B4-BE49-F238E27FC236}">
                <a16:creationId xmlns:a16="http://schemas.microsoft.com/office/drawing/2014/main" id="{04D1094A-6FDF-4B7C-A888-986B4DD35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0D1C75-C10C-459D-9CF3-D7F4170337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00B2B5-70F3-4550-BA33-D24CAFAD17B0}"/>
              </a:ext>
            </a:extLst>
          </p:cNvPr>
          <p:cNvSpPr/>
          <p:nvPr/>
        </p:nvSpPr>
        <p:spPr>
          <a:xfrm>
            <a:off x="522322" y="316989"/>
            <a:ext cx="4207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006.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화면설계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C537A34-EFDA-4B67-A885-033CB3C97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46" y="1244009"/>
            <a:ext cx="4931360" cy="493136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BBCB4D-444A-41C3-B671-7BB610177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00" y="1316609"/>
            <a:ext cx="4858760" cy="485876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4CB82D-4DC2-44AB-8E3E-8422709E9767}"/>
              </a:ext>
            </a:extLst>
          </p:cNvPr>
          <p:cNvGrpSpPr/>
          <p:nvPr/>
        </p:nvGrpSpPr>
        <p:grpSpPr>
          <a:xfrm>
            <a:off x="1536946" y="1366279"/>
            <a:ext cx="1358573" cy="373885"/>
            <a:chOff x="6102103" y="5113323"/>
            <a:chExt cx="1358573" cy="373885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C000965-8B6E-4C6E-B10B-2D538C55D153}"/>
                </a:ext>
              </a:extLst>
            </p:cNvPr>
            <p:cNvCxnSpPr/>
            <p:nvPr/>
          </p:nvCxnSpPr>
          <p:spPr>
            <a:xfrm flipV="1">
              <a:off x="6124027" y="5455611"/>
              <a:ext cx="544514" cy="22224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1D3AFC-D5B1-4F92-A3C0-E3362A2F7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783" y="5446238"/>
              <a:ext cx="879077" cy="22971"/>
            </a:xfrm>
            <a:prstGeom prst="line">
              <a:avLst/>
            </a:prstGeom>
            <a:ln w="28575">
              <a:solidFill>
                <a:srgbClr val="F2DB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28D2A9-BBD0-45A1-8DA8-D0EE9F0B87BD}"/>
                </a:ext>
              </a:extLst>
            </p:cNvPr>
            <p:cNvSpPr txBox="1"/>
            <p:nvPr/>
          </p:nvSpPr>
          <p:spPr>
            <a:xfrm>
              <a:off x="6102103" y="5113323"/>
              <a:ext cx="1358573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bg1"/>
                  </a:solidFill>
                  <a:ea typeface="야놀자 야체 B" panose="02020603020101020101"/>
                </a:rPr>
                <a:t>지불 수단 </a:t>
              </a:r>
              <a:endParaRPr lang="en-US" altLang="ko-KR" sz="1400" b="1" dirty="0">
                <a:solidFill>
                  <a:schemeClr val="bg1"/>
                </a:solidFill>
                <a:ea typeface="야놀자 야체 B" panose="0202060302010102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750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4"/>
          <p:cNvGrpSpPr>
            <a:grpSpLocks noChangeAspect="1"/>
          </p:cNvGrpSpPr>
          <p:nvPr/>
        </p:nvGrpSpPr>
        <p:grpSpPr bwMode="auto">
          <a:xfrm rot="21092456">
            <a:off x="11225845" y="306501"/>
            <a:ext cx="465138" cy="431800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14"/>
          <p:cNvGrpSpPr>
            <a:grpSpLocks noChangeAspect="1"/>
          </p:cNvGrpSpPr>
          <p:nvPr/>
        </p:nvGrpSpPr>
        <p:grpSpPr bwMode="auto">
          <a:xfrm rot="1359760">
            <a:off x="11681526" y="531297"/>
            <a:ext cx="290927" cy="270076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3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 rot="1800000">
            <a:off x="11663726" y="163582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3600000">
            <a:off x="11724432" y="221473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1583869" y="148638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11541900" y="556180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11584350" y="510224"/>
            <a:ext cx="18000" cy="36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이등변 삼각형 63"/>
          <p:cNvSpPr/>
          <p:nvPr/>
        </p:nvSpPr>
        <p:spPr>
          <a:xfrm rot="20703017">
            <a:off x="11451666" y="733377"/>
            <a:ext cx="84851" cy="62253"/>
          </a:xfrm>
          <a:prstGeom prst="triangl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이등변 삼각형 64"/>
          <p:cNvSpPr/>
          <p:nvPr/>
        </p:nvSpPr>
        <p:spPr>
          <a:xfrm rot="1412132">
            <a:off x="11736499" y="781539"/>
            <a:ext cx="62315" cy="45719"/>
          </a:xfrm>
          <a:prstGeom prst="triangl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755BAD-0462-43FC-9DD9-C14EF4F066DF}"/>
              </a:ext>
            </a:extLst>
          </p:cNvPr>
          <p:cNvSpPr/>
          <p:nvPr/>
        </p:nvSpPr>
        <p:spPr>
          <a:xfrm>
            <a:off x="3891593" y="3101089"/>
            <a:ext cx="6804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88EB32-0A31-411A-BE21-82C9BA4F96D3}"/>
              </a:ext>
            </a:extLst>
          </p:cNvPr>
          <p:cNvSpPr/>
          <p:nvPr/>
        </p:nvSpPr>
        <p:spPr>
          <a:xfrm>
            <a:off x="4043993" y="3253489"/>
            <a:ext cx="6804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052" name="Picture 4" descr="단독]'인건비 폭탄'…제빵 2위 뚜레쥬르도 30개 품목 '최대 11% 인상'">
            <a:extLst>
              <a:ext uri="{FF2B5EF4-FFF2-40B4-BE49-F238E27FC236}">
                <a16:creationId xmlns:a16="http://schemas.microsoft.com/office/drawing/2014/main" id="{E9D21AFD-7414-4E9E-9C3B-880EA19D3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5E2A18-EB3E-4A5D-8AB7-51B2648BB2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AAE91A-D3E6-4791-998B-AB64243DD44D}"/>
              </a:ext>
            </a:extLst>
          </p:cNvPr>
          <p:cNvSpPr/>
          <p:nvPr/>
        </p:nvSpPr>
        <p:spPr>
          <a:xfrm>
            <a:off x="4773182" y="3177289"/>
            <a:ext cx="2645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감사합니다</a:t>
            </a:r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2434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2D6258-2F37-442C-8F6A-4A9BC89D4E21}"/>
              </a:ext>
            </a:extLst>
          </p:cNvPr>
          <p:cNvSpPr/>
          <p:nvPr/>
        </p:nvSpPr>
        <p:spPr>
          <a:xfrm>
            <a:off x="294086" y="170890"/>
            <a:ext cx="4146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001.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주제선정이유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1350" t="16818" r="-1" b="8224"/>
          <a:stretch/>
        </p:blipFill>
        <p:spPr>
          <a:xfrm>
            <a:off x="891097" y="1305271"/>
            <a:ext cx="4726979" cy="4832998"/>
          </a:xfrm>
          <a:prstGeom prst="rect">
            <a:avLst/>
          </a:prstGeom>
        </p:spPr>
      </p:pic>
      <p:pic>
        <p:nvPicPr>
          <p:cNvPr id="33" name="Picture 2" descr="성심당은 파리바게뜨가 부러울까?">
            <a:extLst>
              <a:ext uri="{FF2B5EF4-FFF2-40B4-BE49-F238E27FC236}">
                <a16:creationId xmlns:a16="http://schemas.microsoft.com/office/drawing/2014/main" id="{48F5CE90-35D5-4492-A4D7-CAD0EBD0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00" y="3841095"/>
            <a:ext cx="1422366" cy="88186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성심당은 파리바게뜨가 부러울까?">
            <a:extLst>
              <a:ext uri="{FF2B5EF4-FFF2-40B4-BE49-F238E27FC236}">
                <a16:creationId xmlns:a16="http://schemas.microsoft.com/office/drawing/2014/main" id="{48F5CE90-35D5-4492-A4D7-CAD0EBD0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37" y="5014828"/>
            <a:ext cx="1584663" cy="982491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성심당은 파리바게뜨가 부러울까?">
            <a:extLst>
              <a:ext uri="{FF2B5EF4-FFF2-40B4-BE49-F238E27FC236}">
                <a16:creationId xmlns:a16="http://schemas.microsoft.com/office/drawing/2014/main" id="{48F5CE90-35D5-4492-A4D7-CAD0EBD0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03" y="2829098"/>
            <a:ext cx="1439793" cy="89267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뚜레쥬르, 엄마표 빵집으로 거듭나겠다">
            <a:extLst>
              <a:ext uri="{FF2B5EF4-FFF2-40B4-BE49-F238E27FC236}">
                <a16:creationId xmlns:a16="http://schemas.microsoft.com/office/drawing/2014/main" id="{99827571-80DC-4DB3-BF5D-25A44D6C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190" y="3882050"/>
            <a:ext cx="1110016" cy="865813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01735" y="1612674"/>
            <a:ext cx="5745272" cy="3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90" b="1" dirty="0">
                <a:ea typeface="야놀자 야체 B" panose="02020603020101020101"/>
              </a:rPr>
              <a:t>의문에서 시작 </a:t>
            </a:r>
            <a:endParaRPr lang="en-US" altLang="ko-KR" sz="1390" b="1" dirty="0">
              <a:ea typeface="야놀자 야체 B" panose="02020603020101020101"/>
            </a:endParaRPr>
          </a:p>
        </p:txBody>
      </p:sp>
      <p:sp>
        <p:nvSpPr>
          <p:cNvPr id="10" name="이등변 삼각형 9"/>
          <p:cNvSpPr/>
          <p:nvPr/>
        </p:nvSpPr>
        <p:spPr>
          <a:xfrm rot="20258821">
            <a:off x="2155904" y="3068528"/>
            <a:ext cx="979709" cy="1817341"/>
          </a:xfrm>
          <a:prstGeom prst="triangle">
            <a:avLst>
              <a:gd name="adj" fmla="val 11204"/>
            </a:avLst>
          </a:prstGeom>
          <a:noFill/>
          <a:ln w="57150">
            <a:solidFill>
              <a:srgbClr val="F2D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1">
            <a:extLst>
              <a:ext uri="{FF2B5EF4-FFF2-40B4-BE49-F238E27FC236}">
                <a16:creationId xmlns:a16="http://schemas.microsoft.com/office/drawing/2014/main" id="{3165AF23-DB1B-4A16-8F82-2B0D9833CA7C}"/>
              </a:ext>
            </a:extLst>
          </p:cNvPr>
          <p:cNvSpPr/>
          <p:nvPr/>
        </p:nvSpPr>
        <p:spPr>
          <a:xfrm rot="5400000">
            <a:off x="8044073" y="2686419"/>
            <a:ext cx="353728" cy="287552"/>
          </a:xfrm>
          <a:prstGeom prst="rightArrow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025248" y="4194499"/>
            <a:ext cx="52100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ea typeface="야놀자 야체 B" panose="02020603020101020101"/>
              </a:rPr>
              <a:t>내용 </a:t>
            </a:r>
            <a:endParaRPr lang="en-US" altLang="ko-KR" sz="1400" b="1" dirty="0"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ea typeface="야놀자 야체 B" panose="02020603020101020101"/>
              </a:rPr>
              <a:t>뚜레쥬르 신규 매장을 내면 그 근처에 </a:t>
            </a:r>
            <a:r>
              <a:rPr lang="ko-KR" altLang="en-US" sz="1400" b="1" dirty="0">
                <a:ea typeface="야놀자 야체 B" panose="02020603020101020101"/>
              </a:rPr>
              <a:t>파리바게트 매장 </a:t>
            </a:r>
            <a:r>
              <a:rPr lang="en-US" altLang="ko-KR" sz="1400" b="1" dirty="0">
                <a:ea typeface="야놀자 야체 B" panose="02020603020101020101"/>
              </a:rPr>
              <a:t>3</a:t>
            </a:r>
            <a:r>
              <a:rPr lang="ko-KR" altLang="en-US" sz="1400" b="1" dirty="0">
                <a:ea typeface="야놀자 야체 B" panose="02020603020101020101"/>
              </a:rPr>
              <a:t>개</a:t>
            </a:r>
            <a:r>
              <a:rPr lang="ko-KR" altLang="en-US" sz="1400" dirty="0">
                <a:ea typeface="야놀자 야체 B" panose="02020603020101020101"/>
              </a:rPr>
              <a:t>를</a:t>
            </a:r>
            <a:r>
              <a:rPr lang="ko-KR" altLang="en-US" sz="1400" b="1" dirty="0">
                <a:ea typeface="야놀자 야체 B" panose="02020603020101020101"/>
              </a:rPr>
              <a:t> </a:t>
            </a:r>
            <a:r>
              <a:rPr lang="ko-KR" altLang="en-US" sz="1400" dirty="0">
                <a:ea typeface="야놀자 야체 B" panose="02020603020101020101"/>
              </a:rPr>
              <a:t>더 내서 뚜레쥬르가 못 버텨 문을 닫게 하는 전략</a:t>
            </a:r>
            <a:r>
              <a:rPr lang="en-US" altLang="ko-KR" sz="1400" dirty="0">
                <a:ea typeface="야놀자 야체 B" panose="02020603020101020101"/>
              </a:rPr>
              <a:t>!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569762" y="3324381"/>
            <a:ext cx="456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a typeface="야놀자 야체 B" panose="02020603020101020101"/>
              </a:rPr>
              <a:t>파리바게트 </a:t>
            </a:r>
            <a:r>
              <a:rPr lang="en-US" altLang="ko-KR" sz="2000" b="1" dirty="0">
                <a:ea typeface="야놀자 야체 B" panose="02020603020101020101"/>
              </a:rPr>
              <a:t>: </a:t>
            </a:r>
            <a:r>
              <a:rPr lang="ko-KR" altLang="en-US" sz="2000" b="1" dirty="0">
                <a:ea typeface="야놀자 야체 B" panose="02020603020101020101"/>
              </a:rPr>
              <a:t>트라이앵글 전략 </a:t>
            </a:r>
            <a:endParaRPr lang="en-US" altLang="ko-KR" sz="2000" b="1" dirty="0">
              <a:ea typeface="야놀자 야체 B" panose="02020603020101020101"/>
            </a:endParaRPr>
          </a:p>
          <a:p>
            <a:r>
              <a:rPr lang="en-US" altLang="ko-KR" sz="1400" b="1" dirty="0">
                <a:ea typeface="야놀자 야체 B" panose="02020603020101020101"/>
              </a:rPr>
              <a:t>            </a:t>
            </a:r>
          </a:p>
          <a:p>
            <a:r>
              <a:rPr lang="en-US" altLang="ko-KR" sz="1400" b="1" dirty="0">
                <a:ea typeface="야놀자 야체 B" panose="02020603020101020101"/>
              </a:rPr>
              <a:t>                         (= </a:t>
            </a:r>
            <a:r>
              <a:rPr lang="ko-KR" altLang="en-US" sz="1400" b="1" dirty="0">
                <a:ea typeface="야놀자 야체 B" panose="02020603020101020101"/>
              </a:rPr>
              <a:t>일명 </a:t>
            </a:r>
            <a:r>
              <a:rPr lang="en-US" altLang="ko-KR" sz="1400" b="1" dirty="0">
                <a:ea typeface="야놀자 야체 B" panose="02020603020101020101"/>
              </a:rPr>
              <a:t>‘</a:t>
            </a:r>
            <a:r>
              <a:rPr lang="ko-KR" altLang="en-US" sz="1400" b="1" dirty="0">
                <a:ea typeface="야놀자 야체 B" panose="02020603020101020101"/>
              </a:rPr>
              <a:t>뚜레쥬르 죽이기 전략</a:t>
            </a:r>
            <a:r>
              <a:rPr lang="en-US" altLang="ko-KR" sz="1400" b="1" dirty="0">
                <a:ea typeface="야놀자 야체 B" panose="02020603020101020101"/>
              </a:rPr>
              <a:t>’ )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6025248" y="4530450"/>
            <a:ext cx="544514" cy="22224"/>
          </a:xfrm>
          <a:prstGeom prst="line">
            <a:avLst/>
          </a:prstGeom>
          <a:ln w="28575">
            <a:solidFill>
              <a:srgbClr val="F2D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V="1">
            <a:off x="6569762" y="3703597"/>
            <a:ext cx="3173195" cy="26920"/>
          </a:xfrm>
          <a:prstGeom prst="line">
            <a:avLst/>
          </a:prstGeom>
          <a:ln w="28575">
            <a:solidFill>
              <a:srgbClr val="F2D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804234" y="1323473"/>
            <a:ext cx="5440699" cy="4814796"/>
          </a:xfrm>
          <a:prstGeom prst="rect">
            <a:avLst/>
          </a:prstGeom>
          <a:noFill/>
          <a:ln w="57150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71013" y="5504895"/>
            <a:ext cx="4307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야놀자 야체 B" panose="02020603020101020101"/>
              </a:rPr>
              <a:t>파리바게트 </a:t>
            </a:r>
            <a:r>
              <a:rPr lang="ko-KR" altLang="en-US" sz="1200" dirty="0">
                <a:solidFill>
                  <a:srgbClr val="C00000"/>
                </a:solidFill>
                <a:ea typeface="야놀자 야체 B" panose="02020603020101020101"/>
              </a:rPr>
              <a:t>성공적인 </a:t>
            </a:r>
            <a:r>
              <a:rPr lang="en-US" altLang="ko-KR" sz="1200" dirty="0">
                <a:solidFill>
                  <a:srgbClr val="C00000"/>
                </a:solidFill>
                <a:ea typeface="야놀자 야체 B" panose="02020603020101020101"/>
              </a:rPr>
              <a:t>‘</a:t>
            </a:r>
            <a:r>
              <a:rPr lang="ko-KR" altLang="en-US" sz="1200" dirty="0">
                <a:solidFill>
                  <a:srgbClr val="C00000"/>
                </a:solidFill>
                <a:ea typeface="야놀자 야체 B" panose="02020603020101020101"/>
              </a:rPr>
              <a:t>트라이앵글</a:t>
            </a:r>
            <a:r>
              <a:rPr lang="en-US" altLang="ko-KR" sz="1200" dirty="0">
                <a:solidFill>
                  <a:srgbClr val="C00000"/>
                </a:solidFill>
                <a:ea typeface="야놀자 야체 B" panose="02020603020101020101"/>
              </a:rPr>
              <a:t>‘ </a:t>
            </a:r>
            <a:r>
              <a:rPr lang="ko-KR" altLang="en-US" sz="1200" dirty="0">
                <a:solidFill>
                  <a:srgbClr val="C00000"/>
                </a:solidFill>
                <a:ea typeface="야놀자 야체 B" panose="02020603020101020101"/>
              </a:rPr>
              <a:t>전략 </a:t>
            </a:r>
            <a:r>
              <a:rPr lang="en-US" altLang="ko-KR" sz="1200" dirty="0">
                <a:ea typeface="야놀자 야체 B" panose="02020603020101020101"/>
              </a:rPr>
              <a:t>-&gt; </a:t>
            </a:r>
            <a:r>
              <a:rPr lang="ko-KR" altLang="en-US" sz="1200" dirty="0">
                <a:ea typeface="야놀자 야체 B" panose="02020603020101020101"/>
              </a:rPr>
              <a:t>뚜레쥬르 매장 </a:t>
            </a:r>
            <a:r>
              <a:rPr lang="ko-KR" altLang="en-US" sz="1200" b="1" dirty="0">
                <a:solidFill>
                  <a:srgbClr val="0070C0"/>
                </a:solidFill>
                <a:ea typeface="야놀자 야체 B" panose="02020603020101020101"/>
              </a:rPr>
              <a:t>감소</a:t>
            </a:r>
            <a:r>
              <a:rPr lang="ko-KR" altLang="en-US" sz="1200" dirty="0">
                <a:ea typeface="야놀자 야체 B" panose="02020603020101020101"/>
              </a:rPr>
              <a:t> </a:t>
            </a:r>
            <a:endParaRPr lang="en-US" altLang="ko-KR" sz="1200" dirty="0">
              <a:ea typeface="야놀자 야체 B" panose="02020603020101020101"/>
            </a:endParaRPr>
          </a:p>
          <a:p>
            <a:r>
              <a:rPr lang="en-US" altLang="ko-KR" sz="1200" dirty="0">
                <a:ea typeface="야놀자 야체 B" panose="02020603020101020101"/>
              </a:rPr>
              <a:t>         -&gt; </a:t>
            </a:r>
            <a:r>
              <a:rPr lang="ko-KR" altLang="en-US" sz="1200" dirty="0">
                <a:ea typeface="야놀자 야체 B" panose="02020603020101020101"/>
              </a:rPr>
              <a:t>뚜레쥬르 매출 </a:t>
            </a:r>
            <a:r>
              <a:rPr lang="ko-KR" altLang="en-US" sz="1200" b="1" dirty="0">
                <a:solidFill>
                  <a:srgbClr val="0070C0"/>
                </a:solidFill>
                <a:ea typeface="야놀자 야체 B" panose="02020603020101020101"/>
              </a:rPr>
              <a:t>감소</a:t>
            </a:r>
            <a:r>
              <a:rPr lang="ko-KR" altLang="en-US" sz="1200" dirty="0">
                <a:ea typeface="야놀자 야체 B" panose="02020603020101020101"/>
              </a:rPr>
              <a:t> </a:t>
            </a:r>
            <a:r>
              <a:rPr lang="en-US" altLang="ko-KR" sz="1200" dirty="0">
                <a:ea typeface="야놀자 야체 B" panose="02020603020101020101"/>
              </a:rPr>
              <a:t>-&gt; </a:t>
            </a:r>
            <a:r>
              <a:rPr lang="ko-KR" altLang="en-US" sz="1200" dirty="0">
                <a:ea typeface="야놀자 야체 B" panose="02020603020101020101"/>
              </a:rPr>
              <a:t>제빵 업계</a:t>
            </a:r>
            <a:r>
              <a:rPr lang="ko-KR" altLang="en-US" sz="1200" b="1" dirty="0">
                <a:ea typeface="야놀자 야체 B" panose="02020603020101020101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ea typeface="야놀자 야체 B" panose="02020603020101020101"/>
              </a:rPr>
              <a:t>2</a:t>
            </a:r>
            <a:r>
              <a:rPr lang="ko-KR" altLang="en-US" sz="1200" b="1" dirty="0">
                <a:solidFill>
                  <a:srgbClr val="0070C0"/>
                </a:solidFill>
                <a:ea typeface="야놀자 야체 B" panose="02020603020101020101"/>
              </a:rPr>
              <a:t>위</a:t>
            </a:r>
            <a:r>
              <a:rPr lang="ko-KR" altLang="en-US" sz="1200" b="1" dirty="0">
                <a:ea typeface="야놀자 야체 B" panose="02020603020101020101"/>
              </a:rPr>
              <a:t> </a:t>
            </a:r>
            <a:r>
              <a:rPr lang="ko-KR" altLang="en-US" sz="1200" dirty="0">
                <a:ea typeface="야놀자 야체 B" panose="02020603020101020101"/>
              </a:rPr>
              <a:t>빵집</a:t>
            </a:r>
            <a:r>
              <a:rPr lang="en-US" altLang="ko-KR" sz="1200" dirty="0">
                <a:ea typeface="야놀자 야체 B" panose="02020603020101020101"/>
              </a:rPr>
              <a:t> </a:t>
            </a:r>
            <a:endParaRPr lang="ko-KR" altLang="en-US" sz="1200" dirty="0">
              <a:ea typeface="야놀자 야체 B" panose="02020603020101020101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 flipV="1">
            <a:off x="6080897" y="5455611"/>
            <a:ext cx="544514" cy="22224"/>
          </a:xfrm>
          <a:prstGeom prst="line">
            <a:avLst/>
          </a:prstGeom>
          <a:ln w="28575">
            <a:solidFill>
              <a:srgbClr val="F2D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046506" y="5104697"/>
            <a:ext cx="5782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ea typeface="야놀자 야체 B" panose="02020603020101020101"/>
              </a:rPr>
              <a:t>결과</a:t>
            </a:r>
            <a:endParaRPr lang="en-US" altLang="ko-KR" sz="1400" b="1" dirty="0">
              <a:ea typeface="야놀자 야체 B" panose="02020603020101020101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6025248" y="1900990"/>
            <a:ext cx="958081" cy="955"/>
          </a:xfrm>
          <a:prstGeom prst="line">
            <a:avLst/>
          </a:prstGeom>
          <a:ln w="28575">
            <a:solidFill>
              <a:srgbClr val="F2D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87007" y="1948042"/>
            <a:ext cx="5745272" cy="52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90" b="1" dirty="0">
                <a:ea typeface="야놀자 야체 B" panose="02020603020101020101"/>
              </a:rPr>
              <a:t>왜</a:t>
            </a:r>
            <a:r>
              <a:rPr lang="ko-KR" altLang="en-US" sz="1390" dirty="0">
                <a:ea typeface="야놀자 야체 B" panose="02020603020101020101"/>
              </a:rPr>
              <a:t> 파리바게트 매장에 비해 뚜레쥬르 빵집은 현저히 적을까</a:t>
            </a:r>
            <a:r>
              <a:rPr lang="en-US" altLang="ko-KR" sz="1390" dirty="0">
                <a:ea typeface="야놀자 야체 B" panose="02020603020101020101"/>
              </a:rPr>
              <a:t>?</a:t>
            </a:r>
          </a:p>
          <a:p>
            <a:r>
              <a:rPr lang="en-US" altLang="ko-KR" sz="1390" dirty="0">
                <a:ea typeface="야놀자 야체 B" panose="02020603020101020101"/>
              </a:rPr>
              <a:t>(2019</a:t>
            </a:r>
            <a:r>
              <a:rPr lang="ko-KR" altLang="en-US" sz="1390" dirty="0">
                <a:ea typeface="야놀자 야체 B" panose="02020603020101020101"/>
              </a:rPr>
              <a:t>년 </a:t>
            </a:r>
            <a:r>
              <a:rPr lang="en-US" altLang="ko-KR" sz="1390" dirty="0">
                <a:ea typeface="야놀자 야체 B" panose="02020603020101020101"/>
              </a:rPr>
              <a:t>12</a:t>
            </a:r>
            <a:r>
              <a:rPr lang="ko-KR" altLang="en-US" sz="1390" dirty="0">
                <a:ea typeface="야놀자 야체 B" panose="02020603020101020101"/>
              </a:rPr>
              <a:t>월 각 회사 공개자료 </a:t>
            </a:r>
            <a:r>
              <a:rPr lang="en-US" altLang="ko-KR" sz="1390" dirty="0">
                <a:ea typeface="야놀자 야체 B" panose="02020603020101020101"/>
              </a:rPr>
              <a:t>: </a:t>
            </a:r>
            <a:r>
              <a:rPr lang="ko-KR" altLang="en-US" sz="1390" dirty="0">
                <a:ea typeface="야놀자 야체 B" panose="02020603020101020101"/>
              </a:rPr>
              <a:t>파리바게트 </a:t>
            </a:r>
            <a:r>
              <a:rPr lang="en-US" altLang="ko-KR" sz="1390" dirty="0">
                <a:ea typeface="야놀자 야체 B" panose="02020603020101020101"/>
              </a:rPr>
              <a:t>3366</a:t>
            </a:r>
            <a:r>
              <a:rPr lang="ko-KR" altLang="en-US" sz="1390" dirty="0">
                <a:ea typeface="야놀자 야체 B" panose="02020603020101020101"/>
              </a:rPr>
              <a:t>개</a:t>
            </a:r>
            <a:r>
              <a:rPr lang="en-US" altLang="ko-KR" sz="1390" dirty="0">
                <a:ea typeface="야놀자 야체 B" panose="02020603020101020101"/>
              </a:rPr>
              <a:t>, </a:t>
            </a:r>
            <a:r>
              <a:rPr lang="ko-KR" altLang="en-US" sz="1390" dirty="0">
                <a:ea typeface="야놀자 야체 B" panose="02020603020101020101"/>
              </a:rPr>
              <a:t>뚜레쥬르 </a:t>
            </a:r>
            <a:r>
              <a:rPr lang="en-US" altLang="ko-KR" sz="1390" dirty="0">
                <a:ea typeface="야놀자 야체 B" panose="02020603020101020101"/>
              </a:rPr>
              <a:t>1318</a:t>
            </a:r>
            <a:r>
              <a:rPr lang="ko-KR" altLang="en-US" sz="1390" dirty="0">
                <a:ea typeface="야놀자 야체 B" panose="02020603020101020101"/>
              </a:rPr>
              <a:t>개</a:t>
            </a:r>
            <a:r>
              <a:rPr lang="en-US" altLang="ko-KR" sz="1390" dirty="0">
                <a:ea typeface="야놀자 야체 B" panose="02020603020101020101"/>
              </a:rPr>
              <a:t>)</a:t>
            </a:r>
          </a:p>
        </p:txBody>
      </p:sp>
      <p:pic>
        <p:nvPicPr>
          <p:cNvPr id="6146" name="Picture 2" descr="성심당은 파리바게뜨가 부러울까?">
            <a:extLst>
              <a:ext uri="{FF2B5EF4-FFF2-40B4-BE49-F238E27FC236}">
                <a16:creationId xmlns:a16="http://schemas.microsoft.com/office/drawing/2014/main" id="{FB1FFA02-9FAA-468B-A3C3-24419404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868"/>
            <a:ext cx="12192001" cy="68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7AD4F40E-9421-4389-A061-4A4F4980A3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CC49CA0-14D2-4CFE-8747-99FF4B599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50" t="16818" r="-1" b="8224"/>
          <a:stretch/>
        </p:blipFill>
        <p:spPr>
          <a:xfrm>
            <a:off x="891097" y="1305271"/>
            <a:ext cx="4726979" cy="4832998"/>
          </a:xfrm>
          <a:prstGeom prst="rect">
            <a:avLst/>
          </a:prstGeom>
        </p:spPr>
      </p:pic>
      <p:pic>
        <p:nvPicPr>
          <p:cNvPr id="50" name="Picture 2" descr="성심당은 파리바게뜨가 부러울까?">
            <a:extLst>
              <a:ext uri="{FF2B5EF4-FFF2-40B4-BE49-F238E27FC236}">
                <a16:creationId xmlns:a16="http://schemas.microsoft.com/office/drawing/2014/main" id="{04B37B21-5E81-48AC-9CCF-6372DB77B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00" y="3841095"/>
            <a:ext cx="1422366" cy="881867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성심당은 파리바게뜨가 부러울까?">
            <a:extLst>
              <a:ext uri="{FF2B5EF4-FFF2-40B4-BE49-F238E27FC236}">
                <a16:creationId xmlns:a16="http://schemas.microsoft.com/office/drawing/2014/main" id="{99E8C9CB-8C23-4070-AD96-F24C2BF93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37" y="5014828"/>
            <a:ext cx="1584663" cy="982491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성심당은 파리바게뜨가 부러울까?">
            <a:extLst>
              <a:ext uri="{FF2B5EF4-FFF2-40B4-BE49-F238E27FC236}">
                <a16:creationId xmlns:a16="http://schemas.microsoft.com/office/drawing/2014/main" id="{93A46A3B-F6A6-4B80-9CBE-68C99123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03" y="2829098"/>
            <a:ext cx="1439793" cy="89267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뚜레쥬르, 엄마표 빵집으로 거듭나겠다">
            <a:extLst>
              <a:ext uri="{FF2B5EF4-FFF2-40B4-BE49-F238E27FC236}">
                <a16:creationId xmlns:a16="http://schemas.microsoft.com/office/drawing/2014/main" id="{343C3B56-AFC1-4E21-B8D5-7A14F264B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190" y="3882050"/>
            <a:ext cx="1110016" cy="865813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A073F2A-33AA-4739-96EE-0BCABCDC5916}"/>
              </a:ext>
            </a:extLst>
          </p:cNvPr>
          <p:cNvSpPr txBox="1"/>
          <p:nvPr/>
        </p:nvSpPr>
        <p:spPr>
          <a:xfrm>
            <a:off x="5901735" y="1612674"/>
            <a:ext cx="5745272" cy="30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90" b="1" dirty="0">
                <a:solidFill>
                  <a:schemeClr val="bg1"/>
                </a:solidFill>
                <a:ea typeface="야놀자 야체 B" panose="02020603020101020101"/>
              </a:rPr>
              <a:t>의문에서 시작 </a:t>
            </a:r>
            <a:endParaRPr lang="en-US" altLang="ko-KR" sz="1390" b="1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8C75D205-B414-4806-B8D7-43A10AD2FD00}"/>
              </a:ext>
            </a:extLst>
          </p:cNvPr>
          <p:cNvSpPr/>
          <p:nvPr/>
        </p:nvSpPr>
        <p:spPr>
          <a:xfrm rot="20258821">
            <a:off x="2155904" y="3068528"/>
            <a:ext cx="979709" cy="1817341"/>
          </a:xfrm>
          <a:prstGeom prst="triangle">
            <a:avLst>
              <a:gd name="adj" fmla="val 11204"/>
            </a:avLst>
          </a:prstGeom>
          <a:noFill/>
          <a:ln w="57150">
            <a:solidFill>
              <a:srgbClr val="F2D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1">
            <a:extLst>
              <a:ext uri="{FF2B5EF4-FFF2-40B4-BE49-F238E27FC236}">
                <a16:creationId xmlns:a16="http://schemas.microsoft.com/office/drawing/2014/main" id="{1B18D459-5F24-47BE-8415-A9ABF228B05D}"/>
              </a:ext>
            </a:extLst>
          </p:cNvPr>
          <p:cNvSpPr/>
          <p:nvPr/>
        </p:nvSpPr>
        <p:spPr>
          <a:xfrm rot="5400000">
            <a:off x="8044073" y="2686419"/>
            <a:ext cx="353728" cy="28755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A1EB30-D0FF-4FCE-B3A8-2DBE323D9B9A}"/>
              </a:ext>
            </a:extLst>
          </p:cNvPr>
          <p:cNvSpPr txBox="1"/>
          <p:nvPr/>
        </p:nvSpPr>
        <p:spPr>
          <a:xfrm>
            <a:off x="6025248" y="4194499"/>
            <a:ext cx="5210053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ea typeface="야놀자 야체 B" panose="02020603020101020101"/>
              </a:rPr>
              <a:t>내용 </a:t>
            </a:r>
            <a:endParaRPr lang="en-US" altLang="ko-KR" sz="1400" b="1" dirty="0">
              <a:solidFill>
                <a:schemeClr val="bg1"/>
              </a:solidFill>
              <a:ea typeface="야놀자 야체 B" panose="02020603020101020101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ea typeface="야놀자 야체 B" panose="02020603020101020101"/>
              </a:rPr>
              <a:t>뚜레쥬르 신규 매장을 내면 그 근처에 </a:t>
            </a:r>
            <a:r>
              <a:rPr lang="ko-KR" altLang="en-US" sz="1400" b="1" dirty="0">
                <a:solidFill>
                  <a:schemeClr val="bg1"/>
                </a:solidFill>
                <a:ea typeface="야놀자 야체 B" panose="02020603020101020101"/>
              </a:rPr>
              <a:t>파리바게트 매장 </a:t>
            </a:r>
            <a:r>
              <a:rPr lang="en-US" altLang="ko-KR" sz="1400" b="1" dirty="0">
                <a:solidFill>
                  <a:schemeClr val="bg1"/>
                </a:solidFill>
                <a:ea typeface="야놀자 야체 B" panose="02020603020101020101"/>
              </a:rPr>
              <a:t>3</a:t>
            </a:r>
            <a:r>
              <a:rPr lang="ko-KR" altLang="en-US" sz="1400" b="1" dirty="0">
                <a:solidFill>
                  <a:schemeClr val="bg1"/>
                </a:solidFill>
                <a:ea typeface="야놀자 야체 B" panose="02020603020101020101"/>
              </a:rPr>
              <a:t>개</a:t>
            </a:r>
            <a:r>
              <a:rPr lang="ko-KR" altLang="en-US" sz="1400" dirty="0">
                <a:solidFill>
                  <a:schemeClr val="bg1"/>
                </a:solidFill>
                <a:ea typeface="야놀자 야체 B" panose="02020603020101020101"/>
              </a:rPr>
              <a:t>를</a:t>
            </a:r>
            <a:r>
              <a:rPr lang="ko-KR" altLang="en-US" sz="1400" b="1" dirty="0">
                <a:solidFill>
                  <a:schemeClr val="bg1"/>
                </a:solidFill>
                <a:ea typeface="야놀자 야체 B" panose="02020603020101020101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ea typeface="야놀자 야체 B" panose="02020603020101020101"/>
              </a:rPr>
              <a:t>더 내서 뚜레쥬르가 못 버텨 문을 닫게 하는 전략</a:t>
            </a:r>
            <a:r>
              <a:rPr lang="en-US" altLang="ko-KR" sz="1400" dirty="0">
                <a:solidFill>
                  <a:schemeClr val="bg1"/>
                </a:solidFill>
                <a:ea typeface="야놀자 야체 B" panose="02020603020101020101"/>
              </a:rPr>
              <a:t>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9B13EB-E7A5-4A38-BA91-D3941E2F9F2F}"/>
              </a:ext>
            </a:extLst>
          </p:cNvPr>
          <p:cNvSpPr txBox="1"/>
          <p:nvPr/>
        </p:nvSpPr>
        <p:spPr>
          <a:xfrm>
            <a:off x="6569762" y="3324381"/>
            <a:ext cx="456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a typeface="야놀자 야체 B" panose="02020603020101020101"/>
              </a:rPr>
              <a:t>파리바게트 </a:t>
            </a:r>
            <a:r>
              <a:rPr lang="en-US" altLang="ko-KR" sz="2000" b="1" dirty="0">
                <a:solidFill>
                  <a:schemeClr val="bg1"/>
                </a:solidFill>
                <a:ea typeface="야놀자 야체 B" panose="02020603020101020101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ea typeface="야놀자 야체 B" panose="02020603020101020101"/>
              </a:rPr>
              <a:t>트라이앵글 전략 </a:t>
            </a:r>
            <a:endParaRPr lang="en-US" altLang="ko-KR" sz="2000" b="1" dirty="0">
              <a:solidFill>
                <a:schemeClr val="bg1"/>
              </a:solidFill>
              <a:ea typeface="야놀자 야체 B" panose="02020603020101020101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ea typeface="야놀자 야체 B" panose="02020603020101020101"/>
              </a:rPr>
              <a:t>            </a:t>
            </a:r>
          </a:p>
          <a:p>
            <a:r>
              <a:rPr lang="en-US" altLang="ko-KR" sz="1400" b="1" dirty="0">
                <a:solidFill>
                  <a:schemeClr val="bg1"/>
                </a:solidFill>
                <a:ea typeface="야놀자 야체 B" panose="02020603020101020101"/>
              </a:rPr>
              <a:t>                         (= </a:t>
            </a:r>
            <a:r>
              <a:rPr lang="ko-KR" altLang="en-US" sz="1400" b="1" dirty="0">
                <a:solidFill>
                  <a:schemeClr val="bg1"/>
                </a:solidFill>
                <a:ea typeface="야놀자 야체 B" panose="02020603020101020101"/>
              </a:rPr>
              <a:t>일명 </a:t>
            </a:r>
            <a:r>
              <a:rPr lang="en-US" altLang="ko-KR" sz="1400" b="1" dirty="0">
                <a:solidFill>
                  <a:schemeClr val="bg1"/>
                </a:solidFill>
                <a:ea typeface="야놀자 야체 B" panose="02020603020101020101"/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  <a:ea typeface="야놀자 야체 B" panose="02020603020101020101"/>
              </a:rPr>
              <a:t>뚜레쥬르 죽이기 전략</a:t>
            </a:r>
            <a:r>
              <a:rPr lang="en-US" altLang="ko-KR" sz="1400" b="1" dirty="0">
                <a:solidFill>
                  <a:schemeClr val="bg1"/>
                </a:solidFill>
                <a:ea typeface="야놀자 야체 B" panose="02020603020101020101"/>
              </a:rPr>
              <a:t>’ )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DBEE14C-F79A-4E63-BD67-105F5F9D9DBB}"/>
              </a:ext>
            </a:extLst>
          </p:cNvPr>
          <p:cNvCxnSpPr/>
          <p:nvPr/>
        </p:nvCxnSpPr>
        <p:spPr>
          <a:xfrm flipV="1">
            <a:off x="6025248" y="4530450"/>
            <a:ext cx="544514" cy="22224"/>
          </a:xfrm>
          <a:prstGeom prst="line">
            <a:avLst/>
          </a:prstGeom>
          <a:ln w="28575">
            <a:solidFill>
              <a:srgbClr val="F2D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5CFCC81-A7C0-4347-BA8A-EFA52EF669F8}"/>
              </a:ext>
            </a:extLst>
          </p:cNvPr>
          <p:cNvCxnSpPr/>
          <p:nvPr/>
        </p:nvCxnSpPr>
        <p:spPr>
          <a:xfrm flipV="1">
            <a:off x="6569762" y="3703597"/>
            <a:ext cx="3173195" cy="26920"/>
          </a:xfrm>
          <a:prstGeom prst="line">
            <a:avLst/>
          </a:prstGeom>
          <a:ln w="28575">
            <a:solidFill>
              <a:srgbClr val="F2D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820C2A9-D0CF-4CE9-8F34-121884DAC540}"/>
              </a:ext>
            </a:extLst>
          </p:cNvPr>
          <p:cNvSpPr/>
          <p:nvPr/>
        </p:nvSpPr>
        <p:spPr>
          <a:xfrm>
            <a:off x="5804234" y="1323473"/>
            <a:ext cx="5440699" cy="4814796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7242CC-B9A3-4310-930C-07CFD090D764}"/>
              </a:ext>
            </a:extLst>
          </p:cNvPr>
          <p:cNvSpPr txBox="1"/>
          <p:nvPr/>
        </p:nvSpPr>
        <p:spPr>
          <a:xfrm>
            <a:off x="6371013" y="5504895"/>
            <a:ext cx="457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파리바게트 </a:t>
            </a:r>
            <a:r>
              <a:rPr lang="ko-KR" altLang="en-US" sz="1200" b="1" dirty="0">
                <a:solidFill>
                  <a:srgbClr val="FF6600"/>
                </a:solidFill>
                <a:ea typeface="야놀자 야체 B" panose="02020603020101020101"/>
              </a:rPr>
              <a:t>성공적인 </a:t>
            </a:r>
            <a:r>
              <a:rPr lang="en-US" altLang="ko-KR" sz="1200" b="1" dirty="0">
                <a:solidFill>
                  <a:srgbClr val="FF6600"/>
                </a:solidFill>
                <a:ea typeface="야놀자 야체 B" panose="02020603020101020101"/>
              </a:rPr>
              <a:t>‘</a:t>
            </a:r>
            <a:r>
              <a:rPr lang="ko-KR" altLang="en-US" sz="1200" b="1" dirty="0">
                <a:solidFill>
                  <a:srgbClr val="FF6600"/>
                </a:solidFill>
                <a:ea typeface="야놀자 야체 B" panose="02020603020101020101"/>
              </a:rPr>
              <a:t>트라이앵글</a:t>
            </a:r>
            <a:r>
              <a:rPr lang="en-US" altLang="ko-KR" sz="1200" b="1" dirty="0">
                <a:solidFill>
                  <a:srgbClr val="FF6600"/>
                </a:solidFill>
                <a:ea typeface="야놀자 야체 B" panose="02020603020101020101"/>
              </a:rPr>
              <a:t>‘ </a:t>
            </a:r>
            <a:r>
              <a:rPr lang="ko-KR" altLang="en-US" sz="1200" b="1" dirty="0">
                <a:solidFill>
                  <a:srgbClr val="FF6600"/>
                </a:solidFill>
                <a:ea typeface="야놀자 야체 B" panose="02020603020101020101"/>
              </a:rPr>
              <a:t>전략 </a:t>
            </a:r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-&gt; 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뚜레쥬르 매장 </a:t>
            </a:r>
            <a:r>
              <a:rPr lang="ko-KR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야놀자 야체 B" panose="02020603020101020101"/>
              </a:rPr>
              <a:t>감소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 </a:t>
            </a:r>
            <a:endParaRPr lang="en-US" altLang="ko-KR" sz="1200" dirty="0">
              <a:solidFill>
                <a:schemeClr val="bg1"/>
              </a:solidFill>
              <a:ea typeface="야놀자 야체 B" panose="02020603020101020101"/>
            </a:endParaRPr>
          </a:p>
          <a:p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         -&gt; 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뚜레쥬르 매출 </a:t>
            </a:r>
            <a:r>
              <a:rPr lang="ko-KR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야놀자 야체 B" panose="02020603020101020101"/>
              </a:rPr>
              <a:t>감소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-&gt; 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제빵 업계</a:t>
            </a:r>
            <a:r>
              <a:rPr lang="ko-KR" altLang="en-US" sz="1200" b="1" dirty="0">
                <a:solidFill>
                  <a:schemeClr val="bg1"/>
                </a:solidFill>
                <a:ea typeface="야놀자 야체 B" panose="02020603020101020101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ea typeface="야놀자 야체 B" panose="02020603020101020101"/>
              </a:rPr>
              <a:t>2</a:t>
            </a:r>
            <a:r>
              <a:rPr lang="ko-KR" altLang="en-US" sz="1200" b="1" dirty="0">
                <a:solidFill>
                  <a:schemeClr val="bg1"/>
                </a:solidFill>
                <a:ea typeface="야놀자 야체 B" panose="02020603020101020101"/>
              </a:rPr>
              <a:t>위 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빵집</a:t>
            </a:r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 </a:t>
            </a:r>
            <a:endParaRPr lang="ko-KR" altLang="en-US" sz="1200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38B306D-5303-4644-8566-78F629D82DA2}"/>
              </a:ext>
            </a:extLst>
          </p:cNvPr>
          <p:cNvCxnSpPr/>
          <p:nvPr/>
        </p:nvCxnSpPr>
        <p:spPr>
          <a:xfrm flipV="1">
            <a:off x="6080897" y="5455611"/>
            <a:ext cx="544514" cy="22224"/>
          </a:xfrm>
          <a:prstGeom prst="line">
            <a:avLst/>
          </a:prstGeom>
          <a:ln w="28575">
            <a:solidFill>
              <a:srgbClr val="F2D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7629968-F1D5-40DC-8778-2542FACEC530}"/>
              </a:ext>
            </a:extLst>
          </p:cNvPr>
          <p:cNvSpPr txBox="1"/>
          <p:nvPr/>
        </p:nvSpPr>
        <p:spPr>
          <a:xfrm>
            <a:off x="6046506" y="5104697"/>
            <a:ext cx="578272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bg1"/>
                </a:solidFill>
                <a:ea typeface="야놀자 야체 B" panose="02020603020101020101"/>
              </a:rPr>
              <a:t>결과</a:t>
            </a:r>
            <a:endParaRPr lang="en-US" altLang="ko-KR" sz="1400" b="1" dirty="0">
              <a:solidFill>
                <a:schemeClr val="bg1"/>
              </a:solidFill>
              <a:ea typeface="야놀자 야체 B" panose="02020603020101020101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183BCFE-2D11-4993-8440-31DD1488A5A2}"/>
              </a:ext>
            </a:extLst>
          </p:cNvPr>
          <p:cNvCxnSpPr/>
          <p:nvPr/>
        </p:nvCxnSpPr>
        <p:spPr>
          <a:xfrm>
            <a:off x="6025248" y="1900990"/>
            <a:ext cx="958081" cy="955"/>
          </a:xfrm>
          <a:prstGeom prst="line">
            <a:avLst/>
          </a:prstGeom>
          <a:ln w="28575">
            <a:solidFill>
              <a:srgbClr val="F2D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610C562-CD62-4161-83BB-2D890EE526FE}"/>
              </a:ext>
            </a:extLst>
          </p:cNvPr>
          <p:cNvSpPr txBox="1"/>
          <p:nvPr/>
        </p:nvSpPr>
        <p:spPr>
          <a:xfrm>
            <a:off x="5887007" y="1948042"/>
            <a:ext cx="5745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ea typeface="야놀자 야체 B" panose="02020603020101020101"/>
              </a:rPr>
              <a:t>왜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 파리바게트 매장에 비해 뚜레쥬르 빵집은 현저히 적을까</a:t>
            </a:r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?</a:t>
            </a:r>
          </a:p>
          <a:p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(2019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12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월 각 회사 공개자료 </a:t>
            </a:r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파리바게트 </a:t>
            </a:r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3366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뚜레쥬르 </a:t>
            </a:r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1318</a:t>
            </a:r>
            <a:r>
              <a:rPr lang="ko-KR" altLang="en-US" sz="1200" dirty="0">
                <a:solidFill>
                  <a:schemeClr val="bg1"/>
                </a:solidFill>
                <a:ea typeface="야놀자 야체 B" panose="02020603020101020101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야놀자 야체 B" panose="02020603020101020101"/>
              </a:rPr>
              <a:t>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A64BA8A-A57B-43A8-B679-0643DEAD146B}"/>
              </a:ext>
            </a:extLst>
          </p:cNvPr>
          <p:cNvSpPr/>
          <p:nvPr/>
        </p:nvSpPr>
        <p:spPr>
          <a:xfrm>
            <a:off x="541036" y="368520"/>
            <a:ext cx="6804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001.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주제선정이유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A55EF8A-AD98-445C-816B-C65794F7CB90}"/>
              </a:ext>
            </a:extLst>
          </p:cNvPr>
          <p:cNvGrpSpPr/>
          <p:nvPr/>
        </p:nvGrpSpPr>
        <p:grpSpPr>
          <a:xfrm>
            <a:off x="696213" y="737096"/>
            <a:ext cx="10936066" cy="5665910"/>
            <a:chOff x="1535633" y="1582794"/>
            <a:chExt cx="8596105" cy="4145639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C70C21E-2734-49F6-A41C-43636B297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33" y="1582794"/>
              <a:ext cx="8596105" cy="4145639"/>
            </a:xfrm>
            <a:prstGeom prst="rect">
              <a:avLst/>
            </a:prstGeom>
          </p:spPr>
        </p:pic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7B06F65-04D7-43A0-9EC7-95A72D682948}"/>
                </a:ext>
              </a:extLst>
            </p:cNvPr>
            <p:cNvGrpSpPr/>
            <p:nvPr/>
          </p:nvGrpSpPr>
          <p:grpSpPr>
            <a:xfrm>
              <a:off x="1912662" y="2241911"/>
              <a:ext cx="7867010" cy="2297919"/>
              <a:chOff x="1912662" y="2241911"/>
              <a:chExt cx="7867010" cy="2297919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B7DCE2F0-8552-45E8-BC43-C4E10D001C20}"/>
                  </a:ext>
                </a:extLst>
              </p:cNvPr>
              <p:cNvCxnSpPr/>
              <p:nvPr/>
            </p:nvCxnSpPr>
            <p:spPr>
              <a:xfrm flipH="1">
                <a:off x="1922295" y="2681623"/>
                <a:ext cx="3556539" cy="1818275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5CA554AC-E96C-472A-A430-46F8A9DFCBB8}"/>
                  </a:ext>
                </a:extLst>
              </p:cNvPr>
              <p:cNvCxnSpPr/>
              <p:nvPr/>
            </p:nvCxnSpPr>
            <p:spPr>
              <a:xfrm flipH="1">
                <a:off x="1912662" y="2293478"/>
                <a:ext cx="7803416" cy="224635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570C30A1-F096-4AF1-8E3C-8807C310F14F}"/>
                  </a:ext>
                </a:extLst>
              </p:cNvPr>
              <p:cNvCxnSpPr/>
              <p:nvPr/>
            </p:nvCxnSpPr>
            <p:spPr>
              <a:xfrm flipH="1">
                <a:off x="5715090" y="2241911"/>
                <a:ext cx="4064582" cy="400631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6D4C4D58-CB07-4B53-B618-C628DA51B283}"/>
                  </a:ext>
                </a:extLst>
              </p:cNvPr>
              <p:cNvSpPr/>
              <p:nvPr/>
            </p:nvSpPr>
            <p:spPr>
              <a:xfrm>
                <a:off x="5116327" y="2889257"/>
                <a:ext cx="652823" cy="550680"/>
              </a:xfrm>
              <a:prstGeom prst="ellipse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131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4"/>
          <p:cNvGrpSpPr>
            <a:grpSpLocks noChangeAspect="1"/>
          </p:cNvGrpSpPr>
          <p:nvPr/>
        </p:nvGrpSpPr>
        <p:grpSpPr bwMode="auto">
          <a:xfrm rot="21092456">
            <a:off x="11225845" y="306501"/>
            <a:ext cx="465138" cy="431800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14"/>
          <p:cNvGrpSpPr>
            <a:grpSpLocks noChangeAspect="1"/>
          </p:cNvGrpSpPr>
          <p:nvPr/>
        </p:nvGrpSpPr>
        <p:grpSpPr bwMode="auto">
          <a:xfrm rot="1359760">
            <a:off x="11681526" y="531297"/>
            <a:ext cx="290927" cy="270076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3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 rot="1800000">
            <a:off x="11663726" y="163582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3600000">
            <a:off x="11724432" y="221473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1583869" y="148638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11541900" y="556180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11584350" y="510224"/>
            <a:ext cx="18000" cy="36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이등변 삼각형 63"/>
          <p:cNvSpPr/>
          <p:nvPr/>
        </p:nvSpPr>
        <p:spPr>
          <a:xfrm rot="20703017">
            <a:off x="11451666" y="733377"/>
            <a:ext cx="84851" cy="62253"/>
          </a:xfrm>
          <a:prstGeom prst="triangl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이등변 삼각형 64"/>
          <p:cNvSpPr/>
          <p:nvPr/>
        </p:nvSpPr>
        <p:spPr>
          <a:xfrm rot="1412132">
            <a:off x="11736499" y="781539"/>
            <a:ext cx="62315" cy="45719"/>
          </a:xfrm>
          <a:prstGeom prst="triangl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755BAD-0462-43FC-9DD9-C14EF4F066DF}"/>
              </a:ext>
            </a:extLst>
          </p:cNvPr>
          <p:cNvSpPr/>
          <p:nvPr/>
        </p:nvSpPr>
        <p:spPr>
          <a:xfrm>
            <a:off x="3891593" y="3101089"/>
            <a:ext cx="6804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88EB32-0A31-411A-BE21-82C9BA4F96D3}"/>
              </a:ext>
            </a:extLst>
          </p:cNvPr>
          <p:cNvSpPr/>
          <p:nvPr/>
        </p:nvSpPr>
        <p:spPr>
          <a:xfrm>
            <a:off x="4043993" y="3253489"/>
            <a:ext cx="6804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052" name="Picture 4" descr="단독]'인건비 폭탄'…제빵 2위 뚜레쥬르도 30개 품목 '최대 11% 인상'">
            <a:extLst>
              <a:ext uri="{FF2B5EF4-FFF2-40B4-BE49-F238E27FC236}">
                <a16:creationId xmlns:a16="http://schemas.microsoft.com/office/drawing/2014/main" id="{E9D21AFD-7414-4E9E-9C3B-880EA19D3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5E2A18-EB3E-4A5D-8AB7-51B2648BB2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9AAE91A-D3E6-4791-998B-AB64243DD44D}"/>
              </a:ext>
            </a:extLst>
          </p:cNvPr>
          <p:cNvSpPr/>
          <p:nvPr/>
        </p:nvSpPr>
        <p:spPr>
          <a:xfrm>
            <a:off x="3891593" y="3092776"/>
            <a:ext cx="6804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002-1.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79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4"/>
          <p:cNvGrpSpPr>
            <a:grpSpLocks noChangeAspect="1"/>
          </p:cNvGrpSpPr>
          <p:nvPr/>
        </p:nvGrpSpPr>
        <p:grpSpPr bwMode="auto">
          <a:xfrm rot="21092456">
            <a:off x="11225845" y="306501"/>
            <a:ext cx="465138" cy="431800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Group 14"/>
          <p:cNvGrpSpPr>
            <a:grpSpLocks noChangeAspect="1"/>
          </p:cNvGrpSpPr>
          <p:nvPr/>
        </p:nvGrpSpPr>
        <p:grpSpPr bwMode="auto">
          <a:xfrm rot="1359760">
            <a:off x="11681526" y="531297"/>
            <a:ext cx="290927" cy="270076"/>
            <a:chOff x="926" y="469"/>
            <a:chExt cx="293" cy="27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3" name="Freeform 15"/>
            <p:cNvSpPr>
              <a:spLocks noEditPoints="1"/>
            </p:cNvSpPr>
            <p:nvPr/>
          </p:nvSpPr>
          <p:spPr bwMode="auto">
            <a:xfrm>
              <a:off x="926" y="469"/>
              <a:ext cx="293" cy="272"/>
            </a:xfrm>
            <a:custGeom>
              <a:avLst/>
              <a:gdLst>
                <a:gd name="T0" fmla="*/ 539 w 878"/>
                <a:gd name="T1" fmla="*/ 23 h 815"/>
                <a:gd name="T2" fmla="*/ 427 w 878"/>
                <a:gd name="T3" fmla="*/ 75 h 815"/>
                <a:gd name="T4" fmla="*/ 133 w 878"/>
                <a:gd name="T5" fmla="*/ 30 h 815"/>
                <a:gd name="T6" fmla="*/ 0 w 878"/>
                <a:gd name="T7" fmla="*/ 288 h 815"/>
                <a:gd name="T8" fmla="*/ 193 w 878"/>
                <a:gd name="T9" fmla="*/ 634 h 815"/>
                <a:gd name="T10" fmla="*/ 405 w 878"/>
                <a:gd name="T11" fmla="*/ 804 h 815"/>
                <a:gd name="T12" fmla="*/ 427 w 878"/>
                <a:gd name="T13" fmla="*/ 814 h 815"/>
                <a:gd name="T14" fmla="*/ 483 w 878"/>
                <a:gd name="T15" fmla="*/ 797 h 815"/>
                <a:gd name="T16" fmla="*/ 840 w 878"/>
                <a:gd name="T17" fmla="*/ 430 h 815"/>
                <a:gd name="T18" fmla="*/ 776 w 878"/>
                <a:gd name="T19" fmla="*/ 42 h 815"/>
                <a:gd name="T20" fmla="*/ 695 w 878"/>
                <a:gd name="T21" fmla="*/ 36 h 815"/>
                <a:gd name="T22" fmla="*/ 812 w 878"/>
                <a:gd name="T23" fmla="*/ 134 h 815"/>
                <a:gd name="T24" fmla="*/ 804 w 878"/>
                <a:gd name="T25" fmla="*/ 433 h 815"/>
                <a:gd name="T26" fmla="*/ 518 w 878"/>
                <a:gd name="T27" fmla="*/ 746 h 815"/>
                <a:gd name="T28" fmla="*/ 440 w 878"/>
                <a:gd name="T29" fmla="*/ 768 h 815"/>
                <a:gd name="T30" fmla="*/ 396 w 878"/>
                <a:gd name="T31" fmla="*/ 751 h 815"/>
                <a:gd name="T32" fmla="*/ 391 w 878"/>
                <a:gd name="T33" fmla="*/ 723 h 815"/>
                <a:gd name="T34" fmla="*/ 340 w 878"/>
                <a:gd name="T35" fmla="*/ 719 h 815"/>
                <a:gd name="T36" fmla="*/ 326 w 878"/>
                <a:gd name="T37" fmla="*/ 679 h 815"/>
                <a:gd name="T38" fmla="*/ 300 w 878"/>
                <a:gd name="T39" fmla="*/ 673 h 815"/>
                <a:gd name="T40" fmla="*/ 254 w 878"/>
                <a:gd name="T41" fmla="*/ 630 h 815"/>
                <a:gd name="T42" fmla="*/ 247 w 878"/>
                <a:gd name="T43" fmla="*/ 623 h 815"/>
                <a:gd name="T44" fmla="*/ 235 w 878"/>
                <a:gd name="T45" fmla="*/ 598 h 815"/>
                <a:gd name="T46" fmla="*/ 221 w 878"/>
                <a:gd name="T47" fmla="*/ 581 h 815"/>
                <a:gd name="T48" fmla="*/ 182 w 878"/>
                <a:gd name="T49" fmla="*/ 572 h 815"/>
                <a:gd name="T50" fmla="*/ 173 w 878"/>
                <a:gd name="T51" fmla="*/ 534 h 815"/>
                <a:gd name="T52" fmla="*/ 176 w 878"/>
                <a:gd name="T53" fmla="*/ 502 h 815"/>
                <a:gd name="T54" fmla="*/ 151 w 878"/>
                <a:gd name="T55" fmla="*/ 526 h 815"/>
                <a:gd name="T56" fmla="*/ 150 w 878"/>
                <a:gd name="T57" fmla="*/ 479 h 815"/>
                <a:gd name="T58" fmla="*/ 137 w 878"/>
                <a:gd name="T59" fmla="*/ 489 h 815"/>
                <a:gd name="T60" fmla="*/ 134 w 878"/>
                <a:gd name="T61" fmla="*/ 466 h 815"/>
                <a:gd name="T62" fmla="*/ 133 w 878"/>
                <a:gd name="T63" fmla="*/ 443 h 815"/>
                <a:gd name="T64" fmla="*/ 97 w 878"/>
                <a:gd name="T65" fmla="*/ 456 h 815"/>
                <a:gd name="T66" fmla="*/ 133 w 878"/>
                <a:gd name="T67" fmla="*/ 395 h 815"/>
                <a:gd name="T68" fmla="*/ 91 w 878"/>
                <a:gd name="T69" fmla="*/ 406 h 815"/>
                <a:gd name="T70" fmla="*/ 62 w 878"/>
                <a:gd name="T71" fmla="*/ 383 h 815"/>
                <a:gd name="T72" fmla="*/ 117 w 878"/>
                <a:gd name="T73" fmla="*/ 315 h 815"/>
                <a:gd name="T74" fmla="*/ 86 w 878"/>
                <a:gd name="T75" fmla="*/ 338 h 815"/>
                <a:gd name="T76" fmla="*/ 48 w 878"/>
                <a:gd name="T77" fmla="*/ 334 h 815"/>
                <a:gd name="T78" fmla="*/ 114 w 878"/>
                <a:gd name="T79" fmla="*/ 253 h 815"/>
                <a:gd name="T80" fmla="*/ 59 w 878"/>
                <a:gd name="T81" fmla="*/ 280 h 815"/>
                <a:gd name="T82" fmla="*/ 92 w 878"/>
                <a:gd name="T83" fmla="*/ 209 h 815"/>
                <a:gd name="T84" fmla="*/ 241 w 878"/>
                <a:gd name="T85" fmla="*/ 55 h 815"/>
                <a:gd name="T86" fmla="*/ 259 w 878"/>
                <a:gd name="T87" fmla="*/ 27 h 815"/>
                <a:gd name="T88" fmla="*/ 143 w 878"/>
                <a:gd name="T89" fmla="*/ 129 h 815"/>
                <a:gd name="T90" fmla="*/ 45 w 878"/>
                <a:gd name="T91" fmla="*/ 198 h 815"/>
                <a:gd name="T92" fmla="*/ 192 w 878"/>
                <a:gd name="T93" fmla="*/ 36 h 815"/>
                <a:gd name="T94" fmla="*/ 55 w 878"/>
                <a:gd name="T95" fmla="*/ 164 h 815"/>
                <a:gd name="T96" fmla="*/ 163 w 878"/>
                <a:gd name="T97" fmla="*/ 37 h 815"/>
                <a:gd name="T98" fmla="*/ 415 w 878"/>
                <a:gd name="T99" fmla="*/ 105 h 815"/>
                <a:gd name="T100" fmla="*/ 489 w 878"/>
                <a:gd name="T101" fmla="*/ 91 h 815"/>
                <a:gd name="T102" fmla="*/ 545 w 878"/>
                <a:gd name="T103" fmla="*/ 53 h 815"/>
                <a:gd name="T104" fmla="*/ 554 w 878"/>
                <a:gd name="T105" fmla="*/ 37 h 815"/>
                <a:gd name="T106" fmla="*/ 695 w 878"/>
                <a:gd name="T107" fmla="*/ 35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8" h="815">
                  <a:moveTo>
                    <a:pt x="646" y="3"/>
                  </a:moveTo>
                  <a:lnTo>
                    <a:pt x="643" y="3"/>
                  </a:lnTo>
                  <a:lnTo>
                    <a:pt x="641" y="3"/>
                  </a:lnTo>
                  <a:lnTo>
                    <a:pt x="640" y="3"/>
                  </a:lnTo>
                  <a:lnTo>
                    <a:pt x="604" y="6"/>
                  </a:lnTo>
                  <a:lnTo>
                    <a:pt x="539" y="23"/>
                  </a:lnTo>
                  <a:lnTo>
                    <a:pt x="506" y="39"/>
                  </a:lnTo>
                  <a:lnTo>
                    <a:pt x="484" y="53"/>
                  </a:lnTo>
                  <a:lnTo>
                    <a:pt x="466" y="72"/>
                  </a:lnTo>
                  <a:lnTo>
                    <a:pt x="460" y="76"/>
                  </a:lnTo>
                  <a:lnTo>
                    <a:pt x="447" y="79"/>
                  </a:lnTo>
                  <a:lnTo>
                    <a:pt x="427" y="75"/>
                  </a:lnTo>
                  <a:lnTo>
                    <a:pt x="385" y="43"/>
                  </a:lnTo>
                  <a:lnTo>
                    <a:pt x="362" y="26"/>
                  </a:lnTo>
                  <a:lnTo>
                    <a:pt x="332" y="12"/>
                  </a:lnTo>
                  <a:lnTo>
                    <a:pt x="265" y="0"/>
                  </a:lnTo>
                  <a:lnTo>
                    <a:pt x="197" y="7"/>
                  </a:lnTo>
                  <a:lnTo>
                    <a:pt x="133" y="30"/>
                  </a:lnTo>
                  <a:lnTo>
                    <a:pt x="105" y="47"/>
                  </a:lnTo>
                  <a:lnTo>
                    <a:pt x="89" y="59"/>
                  </a:lnTo>
                  <a:lnTo>
                    <a:pt x="61" y="85"/>
                  </a:lnTo>
                  <a:lnTo>
                    <a:pt x="29" y="134"/>
                  </a:lnTo>
                  <a:lnTo>
                    <a:pt x="4" y="209"/>
                  </a:lnTo>
                  <a:lnTo>
                    <a:pt x="0" y="288"/>
                  </a:lnTo>
                  <a:lnTo>
                    <a:pt x="4" y="325"/>
                  </a:lnTo>
                  <a:lnTo>
                    <a:pt x="13" y="370"/>
                  </a:lnTo>
                  <a:lnTo>
                    <a:pt x="49" y="454"/>
                  </a:lnTo>
                  <a:lnTo>
                    <a:pt x="101" y="532"/>
                  </a:lnTo>
                  <a:lnTo>
                    <a:pt x="161" y="603"/>
                  </a:lnTo>
                  <a:lnTo>
                    <a:pt x="193" y="634"/>
                  </a:lnTo>
                  <a:lnTo>
                    <a:pt x="236" y="679"/>
                  </a:lnTo>
                  <a:lnTo>
                    <a:pt x="314" y="749"/>
                  </a:lnTo>
                  <a:lnTo>
                    <a:pt x="368" y="788"/>
                  </a:lnTo>
                  <a:lnTo>
                    <a:pt x="395" y="801"/>
                  </a:lnTo>
                  <a:lnTo>
                    <a:pt x="399" y="802"/>
                  </a:lnTo>
                  <a:lnTo>
                    <a:pt x="405" y="804"/>
                  </a:lnTo>
                  <a:lnTo>
                    <a:pt x="412" y="807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15" y="808"/>
                  </a:lnTo>
                  <a:lnTo>
                    <a:pt x="421" y="811"/>
                  </a:lnTo>
                  <a:lnTo>
                    <a:pt x="427" y="814"/>
                  </a:lnTo>
                  <a:lnTo>
                    <a:pt x="435" y="815"/>
                  </a:lnTo>
                  <a:lnTo>
                    <a:pt x="441" y="813"/>
                  </a:lnTo>
                  <a:lnTo>
                    <a:pt x="448" y="810"/>
                  </a:lnTo>
                  <a:lnTo>
                    <a:pt x="463" y="805"/>
                  </a:lnTo>
                  <a:lnTo>
                    <a:pt x="473" y="802"/>
                  </a:lnTo>
                  <a:lnTo>
                    <a:pt x="483" y="797"/>
                  </a:lnTo>
                  <a:lnTo>
                    <a:pt x="532" y="768"/>
                  </a:lnTo>
                  <a:lnTo>
                    <a:pt x="627" y="693"/>
                  </a:lnTo>
                  <a:lnTo>
                    <a:pt x="715" y="605"/>
                  </a:lnTo>
                  <a:lnTo>
                    <a:pt x="791" y="511"/>
                  </a:lnTo>
                  <a:lnTo>
                    <a:pt x="822" y="463"/>
                  </a:lnTo>
                  <a:lnTo>
                    <a:pt x="840" y="430"/>
                  </a:lnTo>
                  <a:lnTo>
                    <a:pt x="866" y="360"/>
                  </a:lnTo>
                  <a:lnTo>
                    <a:pt x="878" y="286"/>
                  </a:lnTo>
                  <a:lnTo>
                    <a:pt x="875" y="214"/>
                  </a:lnTo>
                  <a:lnTo>
                    <a:pt x="858" y="147"/>
                  </a:lnTo>
                  <a:lnTo>
                    <a:pt x="825" y="88"/>
                  </a:lnTo>
                  <a:lnTo>
                    <a:pt x="776" y="42"/>
                  </a:lnTo>
                  <a:lnTo>
                    <a:pt x="709" y="12"/>
                  </a:lnTo>
                  <a:lnTo>
                    <a:pt x="669" y="6"/>
                  </a:lnTo>
                  <a:lnTo>
                    <a:pt x="653" y="4"/>
                  </a:lnTo>
                  <a:lnTo>
                    <a:pt x="646" y="3"/>
                  </a:lnTo>
                  <a:close/>
                  <a:moveTo>
                    <a:pt x="695" y="35"/>
                  </a:moveTo>
                  <a:lnTo>
                    <a:pt x="695" y="36"/>
                  </a:lnTo>
                  <a:lnTo>
                    <a:pt x="698" y="36"/>
                  </a:lnTo>
                  <a:lnTo>
                    <a:pt x="705" y="36"/>
                  </a:lnTo>
                  <a:lnTo>
                    <a:pt x="721" y="42"/>
                  </a:lnTo>
                  <a:lnTo>
                    <a:pt x="744" y="55"/>
                  </a:lnTo>
                  <a:lnTo>
                    <a:pt x="783" y="91"/>
                  </a:lnTo>
                  <a:lnTo>
                    <a:pt x="812" y="134"/>
                  </a:lnTo>
                  <a:lnTo>
                    <a:pt x="830" y="184"/>
                  </a:lnTo>
                  <a:lnTo>
                    <a:pt x="840" y="239"/>
                  </a:lnTo>
                  <a:lnTo>
                    <a:pt x="840" y="296"/>
                  </a:lnTo>
                  <a:lnTo>
                    <a:pt x="832" y="352"/>
                  </a:lnTo>
                  <a:lnTo>
                    <a:pt x="816" y="407"/>
                  </a:lnTo>
                  <a:lnTo>
                    <a:pt x="804" y="433"/>
                  </a:lnTo>
                  <a:lnTo>
                    <a:pt x="786" y="469"/>
                  </a:lnTo>
                  <a:lnTo>
                    <a:pt x="738" y="538"/>
                  </a:lnTo>
                  <a:lnTo>
                    <a:pt x="653" y="630"/>
                  </a:lnTo>
                  <a:lnTo>
                    <a:pt x="592" y="686"/>
                  </a:lnTo>
                  <a:lnTo>
                    <a:pt x="562" y="712"/>
                  </a:lnTo>
                  <a:lnTo>
                    <a:pt x="518" y="746"/>
                  </a:lnTo>
                  <a:lnTo>
                    <a:pt x="486" y="764"/>
                  </a:lnTo>
                  <a:lnTo>
                    <a:pt x="470" y="768"/>
                  </a:lnTo>
                  <a:lnTo>
                    <a:pt x="454" y="771"/>
                  </a:lnTo>
                  <a:lnTo>
                    <a:pt x="447" y="768"/>
                  </a:lnTo>
                  <a:lnTo>
                    <a:pt x="443" y="767"/>
                  </a:lnTo>
                  <a:lnTo>
                    <a:pt x="440" y="768"/>
                  </a:lnTo>
                  <a:lnTo>
                    <a:pt x="434" y="771"/>
                  </a:lnTo>
                  <a:lnTo>
                    <a:pt x="418" y="768"/>
                  </a:lnTo>
                  <a:lnTo>
                    <a:pt x="412" y="767"/>
                  </a:lnTo>
                  <a:lnTo>
                    <a:pt x="407" y="764"/>
                  </a:lnTo>
                  <a:lnTo>
                    <a:pt x="401" y="761"/>
                  </a:lnTo>
                  <a:lnTo>
                    <a:pt x="396" y="751"/>
                  </a:lnTo>
                  <a:lnTo>
                    <a:pt x="398" y="746"/>
                  </a:lnTo>
                  <a:lnTo>
                    <a:pt x="401" y="742"/>
                  </a:lnTo>
                  <a:lnTo>
                    <a:pt x="398" y="731"/>
                  </a:lnTo>
                  <a:lnTo>
                    <a:pt x="392" y="725"/>
                  </a:lnTo>
                  <a:lnTo>
                    <a:pt x="392" y="725"/>
                  </a:lnTo>
                  <a:lnTo>
                    <a:pt x="391" y="723"/>
                  </a:lnTo>
                  <a:lnTo>
                    <a:pt x="385" y="719"/>
                  </a:lnTo>
                  <a:lnTo>
                    <a:pt x="370" y="718"/>
                  </a:lnTo>
                  <a:lnTo>
                    <a:pt x="366" y="721"/>
                  </a:lnTo>
                  <a:lnTo>
                    <a:pt x="360" y="725"/>
                  </a:lnTo>
                  <a:lnTo>
                    <a:pt x="346" y="723"/>
                  </a:lnTo>
                  <a:lnTo>
                    <a:pt x="340" y="719"/>
                  </a:lnTo>
                  <a:lnTo>
                    <a:pt x="333" y="713"/>
                  </a:lnTo>
                  <a:lnTo>
                    <a:pt x="326" y="708"/>
                  </a:lnTo>
                  <a:lnTo>
                    <a:pt x="320" y="702"/>
                  </a:lnTo>
                  <a:lnTo>
                    <a:pt x="319" y="689"/>
                  </a:lnTo>
                  <a:lnTo>
                    <a:pt x="321" y="685"/>
                  </a:lnTo>
                  <a:lnTo>
                    <a:pt x="326" y="679"/>
                  </a:lnTo>
                  <a:lnTo>
                    <a:pt x="329" y="669"/>
                  </a:lnTo>
                  <a:lnTo>
                    <a:pt x="326" y="666"/>
                  </a:lnTo>
                  <a:lnTo>
                    <a:pt x="321" y="663"/>
                  </a:lnTo>
                  <a:lnTo>
                    <a:pt x="311" y="666"/>
                  </a:lnTo>
                  <a:lnTo>
                    <a:pt x="306" y="669"/>
                  </a:lnTo>
                  <a:lnTo>
                    <a:pt x="300" y="673"/>
                  </a:lnTo>
                  <a:lnTo>
                    <a:pt x="285" y="673"/>
                  </a:lnTo>
                  <a:lnTo>
                    <a:pt x="278" y="667"/>
                  </a:lnTo>
                  <a:lnTo>
                    <a:pt x="268" y="659"/>
                  </a:lnTo>
                  <a:lnTo>
                    <a:pt x="258" y="650"/>
                  </a:lnTo>
                  <a:lnTo>
                    <a:pt x="254" y="644"/>
                  </a:lnTo>
                  <a:lnTo>
                    <a:pt x="254" y="630"/>
                  </a:lnTo>
                  <a:lnTo>
                    <a:pt x="258" y="623"/>
                  </a:lnTo>
                  <a:lnTo>
                    <a:pt x="268" y="613"/>
                  </a:lnTo>
                  <a:lnTo>
                    <a:pt x="268" y="608"/>
                  </a:lnTo>
                  <a:lnTo>
                    <a:pt x="264" y="610"/>
                  </a:lnTo>
                  <a:lnTo>
                    <a:pt x="254" y="618"/>
                  </a:lnTo>
                  <a:lnTo>
                    <a:pt x="247" y="623"/>
                  </a:lnTo>
                  <a:lnTo>
                    <a:pt x="235" y="624"/>
                  </a:lnTo>
                  <a:lnTo>
                    <a:pt x="229" y="621"/>
                  </a:lnTo>
                  <a:lnTo>
                    <a:pt x="226" y="617"/>
                  </a:lnTo>
                  <a:lnTo>
                    <a:pt x="229" y="605"/>
                  </a:lnTo>
                  <a:lnTo>
                    <a:pt x="234" y="600"/>
                  </a:lnTo>
                  <a:lnTo>
                    <a:pt x="235" y="598"/>
                  </a:lnTo>
                  <a:lnTo>
                    <a:pt x="241" y="593"/>
                  </a:lnTo>
                  <a:lnTo>
                    <a:pt x="244" y="581"/>
                  </a:lnTo>
                  <a:lnTo>
                    <a:pt x="242" y="577"/>
                  </a:lnTo>
                  <a:lnTo>
                    <a:pt x="238" y="574"/>
                  </a:lnTo>
                  <a:lnTo>
                    <a:pt x="226" y="577"/>
                  </a:lnTo>
                  <a:lnTo>
                    <a:pt x="221" y="581"/>
                  </a:lnTo>
                  <a:lnTo>
                    <a:pt x="219" y="582"/>
                  </a:lnTo>
                  <a:lnTo>
                    <a:pt x="218" y="582"/>
                  </a:lnTo>
                  <a:lnTo>
                    <a:pt x="212" y="587"/>
                  </a:lnTo>
                  <a:lnTo>
                    <a:pt x="196" y="587"/>
                  </a:lnTo>
                  <a:lnTo>
                    <a:pt x="190" y="582"/>
                  </a:lnTo>
                  <a:lnTo>
                    <a:pt x="182" y="572"/>
                  </a:lnTo>
                  <a:lnTo>
                    <a:pt x="172" y="562"/>
                  </a:lnTo>
                  <a:lnTo>
                    <a:pt x="167" y="555"/>
                  </a:lnTo>
                  <a:lnTo>
                    <a:pt x="164" y="544"/>
                  </a:lnTo>
                  <a:lnTo>
                    <a:pt x="167" y="541"/>
                  </a:lnTo>
                  <a:lnTo>
                    <a:pt x="170" y="538"/>
                  </a:lnTo>
                  <a:lnTo>
                    <a:pt x="173" y="534"/>
                  </a:lnTo>
                  <a:lnTo>
                    <a:pt x="179" y="529"/>
                  </a:lnTo>
                  <a:lnTo>
                    <a:pt x="183" y="523"/>
                  </a:lnTo>
                  <a:lnTo>
                    <a:pt x="190" y="513"/>
                  </a:lnTo>
                  <a:lnTo>
                    <a:pt x="187" y="505"/>
                  </a:lnTo>
                  <a:lnTo>
                    <a:pt x="185" y="502"/>
                  </a:lnTo>
                  <a:lnTo>
                    <a:pt x="176" y="502"/>
                  </a:lnTo>
                  <a:lnTo>
                    <a:pt x="172" y="506"/>
                  </a:lnTo>
                  <a:lnTo>
                    <a:pt x="167" y="511"/>
                  </a:lnTo>
                  <a:lnTo>
                    <a:pt x="161" y="516"/>
                  </a:lnTo>
                  <a:lnTo>
                    <a:pt x="159" y="521"/>
                  </a:lnTo>
                  <a:lnTo>
                    <a:pt x="154" y="523"/>
                  </a:lnTo>
                  <a:lnTo>
                    <a:pt x="151" y="526"/>
                  </a:lnTo>
                  <a:lnTo>
                    <a:pt x="141" y="523"/>
                  </a:lnTo>
                  <a:lnTo>
                    <a:pt x="136" y="518"/>
                  </a:lnTo>
                  <a:lnTo>
                    <a:pt x="133" y="511"/>
                  </a:lnTo>
                  <a:lnTo>
                    <a:pt x="134" y="496"/>
                  </a:lnTo>
                  <a:lnTo>
                    <a:pt x="140" y="490"/>
                  </a:lnTo>
                  <a:lnTo>
                    <a:pt x="150" y="479"/>
                  </a:lnTo>
                  <a:lnTo>
                    <a:pt x="161" y="467"/>
                  </a:lnTo>
                  <a:lnTo>
                    <a:pt x="164" y="465"/>
                  </a:lnTo>
                  <a:lnTo>
                    <a:pt x="161" y="465"/>
                  </a:lnTo>
                  <a:lnTo>
                    <a:pt x="156" y="470"/>
                  </a:lnTo>
                  <a:lnTo>
                    <a:pt x="147" y="479"/>
                  </a:lnTo>
                  <a:lnTo>
                    <a:pt x="137" y="489"/>
                  </a:lnTo>
                  <a:lnTo>
                    <a:pt x="131" y="493"/>
                  </a:lnTo>
                  <a:lnTo>
                    <a:pt x="123" y="496"/>
                  </a:lnTo>
                  <a:lnTo>
                    <a:pt x="120" y="493"/>
                  </a:lnTo>
                  <a:lnTo>
                    <a:pt x="118" y="485"/>
                  </a:lnTo>
                  <a:lnTo>
                    <a:pt x="128" y="473"/>
                  </a:lnTo>
                  <a:lnTo>
                    <a:pt x="134" y="466"/>
                  </a:lnTo>
                  <a:lnTo>
                    <a:pt x="141" y="460"/>
                  </a:lnTo>
                  <a:lnTo>
                    <a:pt x="150" y="447"/>
                  </a:lnTo>
                  <a:lnTo>
                    <a:pt x="150" y="437"/>
                  </a:lnTo>
                  <a:lnTo>
                    <a:pt x="148" y="434"/>
                  </a:lnTo>
                  <a:lnTo>
                    <a:pt x="138" y="437"/>
                  </a:lnTo>
                  <a:lnTo>
                    <a:pt x="133" y="443"/>
                  </a:lnTo>
                  <a:lnTo>
                    <a:pt x="125" y="450"/>
                  </a:lnTo>
                  <a:lnTo>
                    <a:pt x="118" y="457"/>
                  </a:lnTo>
                  <a:lnTo>
                    <a:pt x="112" y="463"/>
                  </a:lnTo>
                  <a:lnTo>
                    <a:pt x="102" y="465"/>
                  </a:lnTo>
                  <a:lnTo>
                    <a:pt x="98" y="460"/>
                  </a:lnTo>
                  <a:lnTo>
                    <a:pt x="97" y="456"/>
                  </a:lnTo>
                  <a:lnTo>
                    <a:pt x="101" y="443"/>
                  </a:lnTo>
                  <a:lnTo>
                    <a:pt x="105" y="436"/>
                  </a:lnTo>
                  <a:lnTo>
                    <a:pt x="114" y="427"/>
                  </a:lnTo>
                  <a:lnTo>
                    <a:pt x="123" y="419"/>
                  </a:lnTo>
                  <a:lnTo>
                    <a:pt x="128" y="411"/>
                  </a:lnTo>
                  <a:lnTo>
                    <a:pt x="133" y="395"/>
                  </a:lnTo>
                  <a:lnTo>
                    <a:pt x="131" y="387"/>
                  </a:lnTo>
                  <a:lnTo>
                    <a:pt x="128" y="381"/>
                  </a:lnTo>
                  <a:lnTo>
                    <a:pt x="118" y="380"/>
                  </a:lnTo>
                  <a:lnTo>
                    <a:pt x="112" y="384"/>
                  </a:lnTo>
                  <a:lnTo>
                    <a:pt x="101" y="394"/>
                  </a:lnTo>
                  <a:lnTo>
                    <a:pt x="91" y="406"/>
                  </a:lnTo>
                  <a:lnTo>
                    <a:pt x="84" y="410"/>
                  </a:lnTo>
                  <a:lnTo>
                    <a:pt x="72" y="408"/>
                  </a:lnTo>
                  <a:lnTo>
                    <a:pt x="69" y="401"/>
                  </a:lnTo>
                  <a:lnTo>
                    <a:pt x="66" y="397"/>
                  </a:lnTo>
                  <a:lnTo>
                    <a:pt x="65" y="391"/>
                  </a:lnTo>
                  <a:lnTo>
                    <a:pt x="62" y="383"/>
                  </a:lnTo>
                  <a:lnTo>
                    <a:pt x="66" y="367"/>
                  </a:lnTo>
                  <a:lnTo>
                    <a:pt x="72" y="360"/>
                  </a:lnTo>
                  <a:lnTo>
                    <a:pt x="88" y="345"/>
                  </a:lnTo>
                  <a:lnTo>
                    <a:pt x="102" y="331"/>
                  </a:lnTo>
                  <a:lnTo>
                    <a:pt x="114" y="321"/>
                  </a:lnTo>
                  <a:lnTo>
                    <a:pt x="117" y="315"/>
                  </a:lnTo>
                  <a:lnTo>
                    <a:pt x="115" y="314"/>
                  </a:lnTo>
                  <a:lnTo>
                    <a:pt x="115" y="312"/>
                  </a:lnTo>
                  <a:lnTo>
                    <a:pt x="115" y="311"/>
                  </a:lnTo>
                  <a:lnTo>
                    <a:pt x="112" y="312"/>
                  </a:lnTo>
                  <a:lnTo>
                    <a:pt x="102" y="322"/>
                  </a:lnTo>
                  <a:lnTo>
                    <a:pt x="86" y="338"/>
                  </a:lnTo>
                  <a:lnTo>
                    <a:pt x="71" y="355"/>
                  </a:lnTo>
                  <a:lnTo>
                    <a:pt x="65" y="360"/>
                  </a:lnTo>
                  <a:lnTo>
                    <a:pt x="53" y="357"/>
                  </a:lnTo>
                  <a:lnTo>
                    <a:pt x="50" y="349"/>
                  </a:lnTo>
                  <a:lnTo>
                    <a:pt x="50" y="349"/>
                  </a:lnTo>
                  <a:lnTo>
                    <a:pt x="48" y="334"/>
                  </a:lnTo>
                  <a:lnTo>
                    <a:pt x="46" y="328"/>
                  </a:lnTo>
                  <a:lnTo>
                    <a:pt x="49" y="324"/>
                  </a:lnTo>
                  <a:lnTo>
                    <a:pt x="59" y="312"/>
                  </a:lnTo>
                  <a:lnTo>
                    <a:pt x="82" y="291"/>
                  </a:lnTo>
                  <a:lnTo>
                    <a:pt x="104" y="267"/>
                  </a:lnTo>
                  <a:lnTo>
                    <a:pt x="114" y="253"/>
                  </a:lnTo>
                  <a:lnTo>
                    <a:pt x="120" y="236"/>
                  </a:lnTo>
                  <a:lnTo>
                    <a:pt x="120" y="229"/>
                  </a:lnTo>
                  <a:lnTo>
                    <a:pt x="114" y="227"/>
                  </a:lnTo>
                  <a:lnTo>
                    <a:pt x="110" y="232"/>
                  </a:lnTo>
                  <a:lnTo>
                    <a:pt x="85" y="255"/>
                  </a:lnTo>
                  <a:lnTo>
                    <a:pt x="59" y="280"/>
                  </a:lnTo>
                  <a:lnTo>
                    <a:pt x="53" y="285"/>
                  </a:lnTo>
                  <a:lnTo>
                    <a:pt x="45" y="282"/>
                  </a:lnTo>
                  <a:lnTo>
                    <a:pt x="43" y="275"/>
                  </a:lnTo>
                  <a:lnTo>
                    <a:pt x="46" y="257"/>
                  </a:lnTo>
                  <a:lnTo>
                    <a:pt x="56" y="243"/>
                  </a:lnTo>
                  <a:lnTo>
                    <a:pt x="92" y="209"/>
                  </a:lnTo>
                  <a:lnTo>
                    <a:pt x="130" y="173"/>
                  </a:lnTo>
                  <a:lnTo>
                    <a:pt x="141" y="158"/>
                  </a:lnTo>
                  <a:lnTo>
                    <a:pt x="153" y="142"/>
                  </a:lnTo>
                  <a:lnTo>
                    <a:pt x="170" y="114"/>
                  </a:lnTo>
                  <a:lnTo>
                    <a:pt x="216" y="69"/>
                  </a:lnTo>
                  <a:lnTo>
                    <a:pt x="241" y="55"/>
                  </a:lnTo>
                  <a:lnTo>
                    <a:pt x="257" y="46"/>
                  </a:lnTo>
                  <a:lnTo>
                    <a:pt x="268" y="37"/>
                  </a:lnTo>
                  <a:lnTo>
                    <a:pt x="271" y="35"/>
                  </a:lnTo>
                  <a:lnTo>
                    <a:pt x="270" y="29"/>
                  </a:lnTo>
                  <a:lnTo>
                    <a:pt x="265" y="27"/>
                  </a:lnTo>
                  <a:lnTo>
                    <a:pt x="259" y="27"/>
                  </a:lnTo>
                  <a:lnTo>
                    <a:pt x="254" y="27"/>
                  </a:lnTo>
                  <a:lnTo>
                    <a:pt x="251" y="27"/>
                  </a:lnTo>
                  <a:lnTo>
                    <a:pt x="249" y="27"/>
                  </a:lnTo>
                  <a:lnTo>
                    <a:pt x="244" y="30"/>
                  </a:lnTo>
                  <a:lnTo>
                    <a:pt x="232" y="42"/>
                  </a:lnTo>
                  <a:lnTo>
                    <a:pt x="143" y="129"/>
                  </a:lnTo>
                  <a:lnTo>
                    <a:pt x="55" y="217"/>
                  </a:lnTo>
                  <a:lnTo>
                    <a:pt x="45" y="227"/>
                  </a:lnTo>
                  <a:lnTo>
                    <a:pt x="40" y="229"/>
                  </a:lnTo>
                  <a:lnTo>
                    <a:pt x="42" y="223"/>
                  </a:lnTo>
                  <a:lnTo>
                    <a:pt x="43" y="209"/>
                  </a:lnTo>
                  <a:lnTo>
                    <a:pt x="45" y="198"/>
                  </a:lnTo>
                  <a:lnTo>
                    <a:pt x="46" y="190"/>
                  </a:lnTo>
                  <a:lnTo>
                    <a:pt x="53" y="173"/>
                  </a:lnTo>
                  <a:lnTo>
                    <a:pt x="65" y="158"/>
                  </a:lnTo>
                  <a:lnTo>
                    <a:pt x="125" y="101"/>
                  </a:lnTo>
                  <a:lnTo>
                    <a:pt x="182" y="46"/>
                  </a:lnTo>
                  <a:lnTo>
                    <a:pt x="192" y="36"/>
                  </a:lnTo>
                  <a:lnTo>
                    <a:pt x="195" y="33"/>
                  </a:lnTo>
                  <a:lnTo>
                    <a:pt x="190" y="36"/>
                  </a:lnTo>
                  <a:lnTo>
                    <a:pt x="180" y="46"/>
                  </a:lnTo>
                  <a:lnTo>
                    <a:pt x="125" y="99"/>
                  </a:lnTo>
                  <a:lnTo>
                    <a:pt x="66" y="155"/>
                  </a:lnTo>
                  <a:lnTo>
                    <a:pt x="55" y="164"/>
                  </a:lnTo>
                  <a:lnTo>
                    <a:pt x="53" y="163"/>
                  </a:lnTo>
                  <a:lnTo>
                    <a:pt x="55" y="160"/>
                  </a:lnTo>
                  <a:lnTo>
                    <a:pt x="55" y="157"/>
                  </a:lnTo>
                  <a:lnTo>
                    <a:pt x="68" y="124"/>
                  </a:lnTo>
                  <a:lnTo>
                    <a:pt x="108" y="72"/>
                  </a:lnTo>
                  <a:lnTo>
                    <a:pt x="163" y="37"/>
                  </a:lnTo>
                  <a:lnTo>
                    <a:pt x="229" y="23"/>
                  </a:lnTo>
                  <a:lnTo>
                    <a:pt x="264" y="23"/>
                  </a:lnTo>
                  <a:lnTo>
                    <a:pt x="288" y="24"/>
                  </a:lnTo>
                  <a:lnTo>
                    <a:pt x="329" y="40"/>
                  </a:lnTo>
                  <a:lnTo>
                    <a:pt x="379" y="78"/>
                  </a:lnTo>
                  <a:lnTo>
                    <a:pt x="415" y="105"/>
                  </a:lnTo>
                  <a:lnTo>
                    <a:pt x="422" y="108"/>
                  </a:lnTo>
                  <a:lnTo>
                    <a:pt x="443" y="106"/>
                  </a:lnTo>
                  <a:lnTo>
                    <a:pt x="453" y="105"/>
                  </a:lnTo>
                  <a:lnTo>
                    <a:pt x="464" y="101"/>
                  </a:lnTo>
                  <a:lnTo>
                    <a:pt x="474" y="96"/>
                  </a:lnTo>
                  <a:lnTo>
                    <a:pt x="489" y="91"/>
                  </a:lnTo>
                  <a:lnTo>
                    <a:pt x="497" y="93"/>
                  </a:lnTo>
                  <a:lnTo>
                    <a:pt x="505" y="95"/>
                  </a:lnTo>
                  <a:lnTo>
                    <a:pt x="516" y="85"/>
                  </a:lnTo>
                  <a:lnTo>
                    <a:pt x="528" y="72"/>
                  </a:lnTo>
                  <a:lnTo>
                    <a:pt x="541" y="58"/>
                  </a:lnTo>
                  <a:lnTo>
                    <a:pt x="545" y="53"/>
                  </a:lnTo>
                  <a:lnTo>
                    <a:pt x="543" y="49"/>
                  </a:lnTo>
                  <a:lnTo>
                    <a:pt x="538" y="50"/>
                  </a:lnTo>
                  <a:lnTo>
                    <a:pt x="533" y="53"/>
                  </a:lnTo>
                  <a:lnTo>
                    <a:pt x="533" y="52"/>
                  </a:lnTo>
                  <a:lnTo>
                    <a:pt x="539" y="47"/>
                  </a:lnTo>
                  <a:lnTo>
                    <a:pt x="554" y="37"/>
                  </a:lnTo>
                  <a:lnTo>
                    <a:pt x="595" y="24"/>
                  </a:lnTo>
                  <a:lnTo>
                    <a:pt x="627" y="22"/>
                  </a:lnTo>
                  <a:lnTo>
                    <a:pt x="654" y="23"/>
                  </a:lnTo>
                  <a:lnTo>
                    <a:pt x="678" y="27"/>
                  </a:lnTo>
                  <a:lnTo>
                    <a:pt x="692" y="32"/>
                  </a:lnTo>
                  <a:lnTo>
                    <a:pt x="6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6"/>
            <p:cNvSpPr>
              <a:spLocks/>
            </p:cNvSpPr>
            <p:nvPr/>
          </p:nvSpPr>
          <p:spPr bwMode="auto">
            <a:xfrm>
              <a:off x="1113" y="479"/>
              <a:ext cx="16" cy="15"/>
            </a:xfrm>
            <a:custGeom>
              <a:avLst/>
              <a:gdLst>
                <a:gd name="T0" fmla="*/ 5 w 46"/>
                <a:gd name="T1" fmla="*/ 40 h 46"/>
                <a:gd name="T2" fmla="*/ 0 w 46"/>
                <a:gd name="T3" fmla="*/ 45 h 46"/>
                <a:gd name="T4" fmla="*/ 0 w 46"/>
                <a:gd name="T5" fmla="*/ 46 h 46"/>
                <a:gd name="T6" fmla="*/ 5 w 46"/>
                <a:gd name="T7" fmla="*/ 40 h 46"/>
                <a:gd name="T8" fmla="*/ 19 w 46"/>
                <a:gd name="T9" fmla="*/ 28 h 46"/>
                <a:gd name="T10" fmla="*/ 33 w 46"/>
                <a:gd name="T11" fmla="*/ 13 h 46"/>
                <a:gd name="T12" fmla="*/ 45 w 46"/>
                <a:gd name="T13" fmla="*/ 3 h 46"/>
                <a:gd name="T14" fmla="*/ 46 w 46"/>
                <a:gd name="T15" fmla="*/ 0 h 46"/>
                <a:gd name="T16" fmla="*/ 43 w 46"/>
                <a:gd name="T17" fmla="*/ 3 h 46"/>
                <a:gd name="T18" fmla="*/ 33 w 46"/>
                <a:gd name="T19" fmla="*/ 13 h 46"/>
                <a:gd name="T20" fmla="*/ 19 w 46"/>
                <a:gd name="T21" fmla="*/ 28 h 46"/>
                <a:gd name="T22" fmla="*/ 5 w 46"/>
                <a:gd name="T2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6">
                  <a:moveTo>
                    <a:pt x="5" y="40"/>
                  </a:moveTo>
                  <a:lnTo>
                    <a:pt x="0" y="45"/>
                  </a:lnTo>
                  <a:lnTo>
                    <a:pt x="0" y="46"/>
                  </a:lnTo>
                  <a:lnTo>
                    <a:pt x="5" y="40"/>
                  </a:lnTo>
                  <a:lnTo>
                    <a:pt x="19" y="28"/>
                  </a:lnTo>
                  <a:lnTo>
                    <a:pt x="33" y="13"/>
                  </a:lnTo>
                  <a:lnTo>
                    <a:pt x="45" y="3"/>
                  </a:lnTo>
                  <a:lnTo>
                    <a:pt x="46" y="0"/>
                  </a:lnTo>
                  <a:lnTo>
                    <a:pt x="43" y="3"/>
                  </a:lnTo>
                  <a:lnTo>
                    <a:pt x="33" y="13"/>
                  </a:lnTo>
                  <a:lnTo>
                    <a:pt x="19" y="2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/>
            </p:cNvSpPr>
            <p:nvPr/>
          </p:nvSpPr>
          <p:spPr bwMode="auto">
            <a:xfrm>
              <a:off x="1140" y="479"/>
              <a:ext cx="8" cy="7"/>
            </a:xfrm>
            <a:custGeom>
              <a:avLst/>
              <a:gdLst>
                <a:gd name="T0" fmla="*/ 16 w 24"/>
                <a:gd name="T1" fmla="*/ 8 h 21"/>
                <a:gd name="T2" fmla="*/ 24 w 24"/>
                <a:gd name="T3" fmla="*/ 1 h 21"/>
                <a:gd name="T4" fmla="*/ 24 w 24"/>
                <a:gd name="T5" fmla="*/ 0 h 21"/>
                <a:gd name="T6" fmla="*/ 19 w 24"/>
                <a:gd name="T7" fmla="*/ 3 h 21"/>
                <a:gd name="T8" fmla="*/ 9 w 24"/>
                <a:gd name="T9" fmla="*/ 11 h 21"/>
                <a:gd name="T10" fmla="*/ 0 w 24"/>
                <a:gd name="T11" fmla="*/ 20 h 21"/>
                <a:gd name="T12" fmla="*/ 2 w 24"/>
                <a:gd name="T13" fmla="*/ 21 h 21"/>
                <a:gd name="T14" fmla="*/ 8 w 24"/>
                <a:gd name="T15" fmla="*/ 17 h 21"/>
                <a:gd name="T16" fmla="*/ 16 w 24"/>
                <a:gd name="T1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1">
                  <a:moveTo>
                    <a:pt x="16" y="8"/>
                  </a:moveTo>
                  <a:lnTo>
                    <a:pt x="24" y="1"/>
                  </a:lnTo>
                  <a:lnTo>
                    <a:pt x="24" y="0"/>
                  </a:lnTo>
                  <a:lnTo>
                    <a:pt x="19" y="3"/>
                  </a:lnTo>
                  <a:lnTo>
                    <a:pt x="9" y="11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8" y="17"/>
                  </a:ln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945" y="544"/>
              <a:ext cx="19" cy="18"/>
            </a:xfrm>
            <a:custGeom>
              <a:avLst/>
              <a:gdLst>
                <a:gd name="T0" fmla="*/ 3 w 56"/>
                <a:gd name="T1" fmla="*/ 50 h 53"/>
                <a:gd name="T2" fmla="*/ 0 w 56"/>
                <a:gd name="T3" fmla="*/ 53 h 53"/>
                <a:gd name="T4" fmla="*/ 52 w 56"/>
                <a:gd name="T5" fmla="*/ 4 h 53"/>
                <a:gd name="T6" fmla="*/ 56 w 56"/>
                <a:gd name="T7" fmla="*/ 0 h 53"/>
                <a:gd name="T8" fmla="*/ 56 w 56"/>
                <a:gd name="T9" fmla="*/ 0 h 53"/>
                <a:gd name="T10" fmla="*/ 52 w 56"/>
                <a:gd name="T11" fmla="*/ 4 h 53"/>
                <a:gd name="T12" fmla="*/ 27 w 56"/>
                <a:gd name="T13" fmla="*/ 26 h 53"/>
                <a:gd name="T14" fmla="*/ 3 w 56"/>
                <a:gd name="T15" fmla="*/ 5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3">
                  <a:moveTo>
                    <a:pt x="3" y="50"/>
                  </a:moveTo>
                  <a:lnTo>
                    <a:pt x="0" y="53"/>
                  </a:lnTo>
                  <a:lnTo>
                    <a:pt x="52" y="4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2" y="4"/>
                  </a:lnTo>
                  <a:lnTo>
                    <a:pt x="27" y="26"/>
                  </a:lnTo>
                  <a:lnTo>
                    <a:pt x="3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1029" y="481"/>
              <a:ext cx="1" cy="0"/>
            </a:xfrm>
            <a:custGeom>
              <a:avLst/>
              <a:gdLst>
                <a:gd name="T0" fmla="*/ 0 w 3"/>
                <a:gd name="T1" fmla="*/ 0 w 3"/>
                <a:gd name="T2" fmla="*/ 1 w 3"/>
                <a:gd name="T3" fmla="*/ 3 w 3"/>
                <a:gd name="T4" fmla="*/ 1 w 3"/>
                <a:gd name="T5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962" y="491"/>
              <a:ext cx="5" cy="5"/>
            </a:xfrm>
            <a:custGeom>
              <a:avLst/>
              <a:gdLst>
                <a:gd name="T0" fmla="*/ 6 w 15"/>
                <a:gd name="T1" fmla="*/ 9 h 15"/>
                <a:gd name="T2" fmla="*/ 4 w 15"/>
                <a:gd name="T3" fmla="*/ 10 h 15"/>
                <a:gd name="T4" fmla="*/ 2 w 15"/>
                <a:gd name="T5" fmla="*/ 13 h 15"/>
                <a:gd name="T6" fmla="*/ 0 w 15"/>
                <a:gd name="T7" fmla="*/ 15 h 15"/>
                <a:gd name="T8" fmla="*/ 7 w 15"/>
                <a:gd name="T9" fmla="*/ 9 h 15"/>
                <a:gd name="T10" fmla="*/ 13 w 15"/>
                <a:gd name="T11" fmla="*/ 2 h 15"/>
                <a:gd name="T12" fmla="*/ 15 w 15"/>
                <a:gd name="T13" fmla="*/ 0 h 15"/>
                <a:gd name="T14" fmla="*/ 13 w 15"/>
                <a:gd name="T15" fmla="*/ 2 h 15"/>
                <a:gd name="T16" fmla="*/ 10 w 15"/>
                <a:gd name="T17" fmla="*/ 4 h 15"/>
                <a:gd name="T18" fmla="*/ 7 w 15"/>
                <a:gd name="T19" fmla="*/ 7 h 15"/>
                <a:gd name="T20" fmla="*/ 6 w 15"/>
                <a:gd name="T2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5">
                  <a:moveTo>
                    <a:pt x="6" y="9"/>
                  </a:moveTo>
                  <a:lnTo>
                    <a:pt x="4" y="10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7" y="9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7" y="7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모서리가 둥근 직사각형 58"/>
          <p:cNvSpPr/>
          <p:nvPr/>
        </p:nvSpPr>
        <p:spPr>
          <a:xfrm rot="1800000">
            <a:off x="11663726" y="163582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3600000">
            <a:off x="11724432" y="221473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1583869" y="148638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11541900" y="556180"/>
            <a:ext cx="18000" cy="108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11584350" y="510224"/>
            <a:ext cx="18000" cy="36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이등변 삼각형 63"/>
          <p:cNvSpPr/>
          <p:nvPr/>
        </p:nvSpPr>
        <p:spPr>
          <a:xfrm rot="20703017">
            <a:off x="11451666" y="733377"/>
            <a:ext cx="84851" cy="62253"/>
          </a:xfrm>
          <a:prstGeom prst="triangle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이등변 삼각형 64"/>
          <p:cNvSpPr/>
          <p:nvPr/>
        </p:nvSpPr>
        <p:spPr>
          <a:xfrm rot="1412132">
            <a:off x="11736499" y="781539"/>
            <a:ext cx="62315" cy="45719"/>
          </a:xfrm>
          <a:prstGeom prst="triangl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755BAD-0462-43FC-9DD9-C14EF4F066DF}"/>
              </a:ext>
            </a:extLst>
          </p:cNvPr>
          <p:cNvSpPr/>
          <p:nvPr/>
        </p:nvSpPr>
        <p:spPr>
          <a:xfrm>
            <a:off x="3891593" y="3101089"/>
            <a:ext cx="6804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88EB32-0A31-411A-BE21-82C9BA4F96D3}"/>
              </a:ext>
            </a:extLst>
          </p:cNvPr>
          <p:cNvSpPr/>
          <p:nvPr/>
        </p:nvSpPr>
        <p:spPr>
          <a:xfrm>
            <a:off x="4043993" y="3253489"/>
            <a:ext cx="6804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052" name="Picture 4" descr="단독]'인건비 폭탄'…제빵 2위 뚜레쥬르도 30개 품목 '최대 11% 인상'">
            <a:extLst>
              <a:ext uri="{FF2B5EF4-FFF2-40B4-BE49-F238E27FC236}">
                <a16:creationId xmlns:a16="http://schemas.microsoft.com/office/drawing/2014/main" id="{E9D21AFD-7414-4E9E-9C3B-880EA19D3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5E2A18-EB3E-4A5D-8AB7-51B2648BB2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Picture 4" descr="뚜레쥬르 압구정점 팀 - 식품외식경제">
            <a:extLst>
              <a:ext uri="{FF2B5EF4-FFF2-40B4-BE49-F238E27FC236}">
                <a16:creationId xmlns:a16="http://schemas.microsoft.com/office/drawing/2014/main" id="{3A577E3B-FFCA-42AC-9157-93D97D71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485" y="2572345"/>
            <a:ext cx="2272828" cy="340924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서울신문] 뚜레쥬르 '건강한 변신'">
            <a:extLst>
              <a:ext uri="{FF2B5EF4-FFF2-40B4-BE49-F238E27FC236}">
                <a16:creationId xmlns:a16="http://schemas.microsoft.com/office/drawing/2014/main" id="{FB6C0F76-8511-4C52-91F3-A515380AC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500" y="3570653"/>
            <a:ext cx="3398833" cy="248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D2A06F6-FF34-4C1F-8217-3BD3B7A9C617}"/>
              </a:ext>
            </a:extLst>
          </p:cNvPr>
          <p:cNvSpPr txBox="1"/>
          <p:nvPr/>
        </p:nvSpPr>
        <p:spPr>
          <a:xfrm>
            <a:off x="531933" y="1516729"/>
            <a:ext cx="524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- </a:t>
            </a:r>
            <a:r>
              <a:rPr lang="ko-KR" altLang="en-US" sz="1400" b="1" dirty="0">
                <a:solidFill>
                  <a:schemeClr val="bg1"/>
                </a:solidFill>
              </a:rPr>
              <a:t>뚜레쥬르는 </a:t>
            </a:r>
            <a:r>
              <a:rPr lang="en-US" altLang="ko-KR" sz="1400" b="1" dirty="0">
                <a:solidFill>
                  <a:schemeClr val="bg1"/>
                </a:solidFill>
              </a:rPr>
              <a:t>1997</a:t>
            </a:r>
            <a:r>
              <a:rPr lang="ko-KR" altLang="en-US" sz="1400" b="1" dirty="0">
                <a:solidFill>
                  <a:schemeClr val="bg1"/>
                </a:solidFill>
              </a:rPr>
              <a:t>년</a:t>
            </a:r>
            <a:r>
              <a:rPr lang="en-US" altLang="ko-KR" sz="1400" b="1" dirty="0">
                <a:solidFill>
                  <a:schemeClr val="bg1"/>
                </a:solidFill>
              </a:rPr>
              <a:t>, CJ </a:t>
            </a:r>
            <a:r>
              <a:rPr lang="ko-KR" altLang="en-US" sz="1400" b="1" dirty="0">
                <a:solidFill>
                  <a:schemeClr val="bg1"/>
                </a:solidFill>
              </a:rPr>
              <a:t>제일제당에서 만든 베이커리로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 ‘</a:t>
            </a:r>
            <a:r>
              <a: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매일매일 직접 매장에서 굽는 건강한 빵</a:t>
            </a:r>
            <a:r>
              <a:rPr lang="ko-KR" altLang="en-US" sz="1400" b="1" dirty="0">
                <a:solidFill>
                  <a:schemeClr val="bg1"/>
                </a:solidFill>
              </a:rPr>
              <a:t>‘ 으로 브랜드한 기업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34" name="표 4">
            <a:extLst>
              <a:ext uri="{FF2B5EF4-FFF2-40B4-BE49-F238E27FC236}">
                <a16:creationId xmlns:a16="http://schemas.microsoft.com/office/drawing/2014/main" id="{6E005022-3EFC-4E8C-AC94-219230FA1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129331"/>
              </p:ext>
            </p:extLst>
          </p:nvPr>
        </p:nvGraphicFramePr>
        <p:xfrm>
          <a:off x="622466" y="2613002"/>
          <a:ext cx="4763704" cy="2290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3019">
                  <a:extLst>
                    <a:ext uri="{9D8B030D-6E8A-4147-A177-3AD203B41FA5}">
                      <a16:colId xmlns:a16="http://schemas.microsoft.com/office/drawing/2014/main" val="3404892269"/>
                    </a:ext>
                  </a:extLst>
                </a:gridCol>
                <a:gridCol w="1605196">
                  <a:extLst>
                    <a:ext uri="{9D8B030D-6E8A-4147-A177-3AD203B41FA5}">
                      <a16:colId xmlns:a16="http://schemas.microsoft.com/office/drawing/2014/main" val="225027470"/>
                    </a:ext>
                  </a:extLst>
                </a:gridCol>
                <a:gridCol w="738429">
                  <a:extLst>
                    <a:ext uri="{9D8B030D-6E8A-4147-A177-3AD203B41FA5}">
                      <a16:colId xmlns:a16="http://schemas.microsoft.com/office/drawing/2014/main" val="2978018127"/>
                    </a:ext>
                  </a:extLst>
                </a:gridCol>
                <a:gridCol w="1777060">
                  <a:extLst>
                    <a:ext uri="{9D8B030D-6E8A-4147-A177-3AD203B41FA5}">
                      <a16:colId xmlns:a16="http://schemas.microsoft.com/office/drawing/2014/main" val="3677492943"/>
                    </a:ext>
                  </a:extLst>
                </a:gridCol>
              </a:tblGrid>
              <a:tr h="2269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기본정보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80296"/>
                  </a:ext>
                </a:extLst>
              </a:tr>
              <a:tr h="226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산업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서양식 음식점업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사원수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10,582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</a:rPr>
                        <a:t>(2018.12.31)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9692072"/>
                  </a:ext>
                </a:extLst>
              </a:tr>
              <a:tr h="226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기업구분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대기업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설립일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2000.07.01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</a:rPr>
                        <a:t>(20</a:t>
                      </a:r>
                      <a:r>
                        <a:rPr lang="ko-KR" altLang="en-US" sz="700" dirty="0" err="1">
                          <a:solidFill>
                            <a:schemeClr val="bg1"/>
                          </a:solidFill>
                        </a:rPr>
                        <a:t>년차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5442855"/>
                  </a:ext>
                </a:extLst>
              </a:tr>
              <a:tr h="226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자본금</a:t>
                      </a:r>
                      <a:endParaRPr lang="en-US" altLang="ko-KR" sz="900" dirty="0">
                        <a:solidFill>
                          <a:schemeClr val="bg1"/>
                        </a:solidFill>
                      </a:endParaRP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729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억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천만원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</a:rPr>
                        <a:t>(2019.12.31)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매출액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8,141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억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천만원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</a:rPr>
                        <a:t>(2019.12.31)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7721"/>
                  </a:ext>
                </a:extLst>
              </a:tr>
              <a:tr h="397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대표자</a:t>
                      </a:r>
                    </a:p>
                  </a:txBody>
                  <a:tcPr marL="44831" marR="44831" marT="88250" marB="88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정성필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44831" marR="44831" marT="70600" marB="882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주요사업</a:t>
                      </a:r>
                    </a:p>
                  </a:txBody>
                  <a:tcPr marL="44831" marR="44831" marT="88250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경양식점 운영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외식사업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빵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조미식품 제조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도소매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수출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3716408"/>
                  </a:ext>
                </a:extLst>
              </a:tr>
              <a:tr h="397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대 보험</a:t>
                      </a:r>
                    </a:p>
                  </a:txBody>
                  <a:tcPr marL="44831" marR="44831" marT="88250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국민연금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건강보험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고용보험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산재보험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홈페이지</a:t>
                      </a:r>
                    </a:p>
                  </a:txBody>
                  <a:tcPr marL="44831" marR="44831" marT="88250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http://www.cjfoodvile.co.kr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1627610"/>
                  </a:ext>
                </a:extLst>
              </a:tr>
              <a:tr h="226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세종 </a:t>
                      </a:r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어진동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 국토교통부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층 종합매장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60124"/>
                  </a:ext>
                </a:extLst>
              </a:tr>
              <a:tr h="359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계열사</a:t>
                      </a: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씨제이그룹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bg1"/>
                          </a:solidFill>
                        </a:rPr>
                        <a:t>ㅣ</a:t>
                      </a:r>
                      <a:r>
                        <a:rPr lang="ko-KR" altLang="en-US" sz="700" dirty="0" err="1">
                          <a:solidFill>
                            <a:schemeClr val="bg1"/>
                          </a:solidFill>
                        </a:rPr>
                        <a:t>㈜씨제이이엔엠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bg1"/>
                          </a:solidFill>
                        </a:rPr>
                        <a:t>씨제이올리브네트윅스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㈜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삼해상사㈜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700" dirty="0" err="1">
                          <a:solidFill>
                            <a:schemeClr val="bg1"/>
                          </a:solidFill>
                        </a:rPr>
                        <a:t>씨제이엠디원</a:t>
                      </a:r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㈜ 등</a:t>
                      </a:r>
                      <a:endParaRPr lang="ko-KR" alt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 marL="44831" marR="44831" marT="22416" marB="22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149583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5A0E-68A8-436B-BBFC-60AFEB0229E9}"/>
              </a:ext>
            </a:extLst>
          </p:cNvPr>
          <p:cNvSpPr/>
          <p:nvPr/>
        </p:nvSpPr>
        <p:spPr>
          <a:xfrm>
            <a:off x="4885117" y="6973007"/>
            <a:ext cx="3660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바른고딕"/>
                <a:ea typeface="나눔바른고딕" panose="020B0603020101020101"/>
              </a:rPr>
              <a:t>전반적으로 시장에서 </a:t>
            </a:r>
            <a:r>
              <a:rPr lang="en-US" altLang="ko-KR" sz="1200" dirty="0">
                <a:latin typeface="나눔바른고딕"/>
                <a:ea typeface="나눔바른고딕" panose="020B0603020101020101"/>
              </a:rPr>
              <a:t>‘</a:t>
            </a:r>
            <a:r>
              <a:rPr lang="ko-KR" altLang="en-US" sz="1200" dirty="0">
                <a:latin typeface="나눔바른고딕"/>
                <a:ea typeface="나눔바른고딕" panose="020B0603020101020101"/>
              </a:rPr>
              <a:t>뚜레쥬르 빵 </a:t>
            </a:r>
            <a:r>
              <a:rPr lang="en-US" altLang="ko-KR" sz="1200" dirty="0">
                <a:latin typeface="나눔바른고딕"/>
                <a:ea typeface="나눔바른고딕" panose="020B0603020101020101"/>
              </a:rPr>
              <a:t>= </a:t>
            </a:r>
            <a:r>
              <a:rPr lang="ko-KR" altLang="en-US" sz="1200" dirty="0">
                <a:latin typeface="나눔바른고딕"/>
                <a:ea typeface="나눔바른고딕" panose="020B0603020101020101"/>
              </a:rPr>
              <a:t>맛있다</a:t>
            </a:r>
            <a:r>
              <a:rPr lang="en-US" altLang="ko-KR" sz="1200" dirty="0">
                <a:latin typeface="나눔바른고딕"/>
                <a:ea typeface="나눔바른고딕" panose="020B0603020101020101"/>
              </a:rPr>
              <a:t>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BF5E05-BC30-4A49-87D5-A4EADBA9903F}"/>
              </a:ext>
            </a:extLst>
          </p:cNvPr>
          <p:cNvSpPr txBox="1"/>
          <p:nvPr/>
        </p:nvSpPr>
        <p:spPr>
          <a:xfrm>
            <a:off x="531933" y="5113360"/>
            <a:ext cx="5244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- </a:t>
            </a:r>
            <a:r>
              <a:rPr lang="ko-KR" altLang="en-US" sz="800" b="1" dirty="0">
                <a:solidFill>
                  <a:schemeClr val="bg1"/>
                </a:solidFill>
              </a:rPr>
              <a:t>자세한 회사 소개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en-US" altLang="ko-KR" sz="800" b="1" dirty="0">
                <a:solidFill>
                  <a:schemeClr val="bg1"/>
                </a:solidFill>
              </a:rPr>
              <a:t> </a:t>
            </a:r>
            <a:r>
              <a:rPr lang="ko-KR" altLang="en-US" sz="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뚜레쥬르는 재료에 충실하고 자료 본연의 맛을 제대로 살린 </a:t>
            </a:r>
            <a:r>
              <a:rPr lang="en-US" altLang="ko-KR" sz="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homemade </a:t>
            </a:r>
            <a:r>
              <a:rPr lang="ko-KR" altLang="en-US" sz="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스타일의 </a:t>
            </a:r>
            <a:r>
              <a:rPr lang="ko-KR" altLang="en-US" sz="800" b="1" dirty="0">
                <a:solidFill>
                  <a:schemeClr val="bg1"/>
                </a:solidFill>
              </a:rPr>
              <a:t>빵과 케익을 제공하는 </a:t>
            </a:r>
            <a:r>
              <a:rPr lang="ko-KR" altLang="en-US" sz="800" b="1" dirty="0" err="1">
                <a:solidFill>
                  <a:schemeClr val="bg1"/>
                </a:solidFill>
              </a:rPr>
              <a:t>맛있</a:t>
            </a:r>
            <a:r>
              <a:rPr lang="ko-KR" altLang="en-US" sz="800" b="1" dirty="0">
                <a:solidFill>
                  <a:schemeClr val="bg1"/>
                </a:solidFill>
              </a:rPr>
              <a:t> 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en-US" altLang="ko-KR" sz="800" b="1" dirty="0">
                <a:solidFill>
                  <a:schemeClr val="bg1"/>
                </a:solidFill>
              </a:rPr>
              <a:t> </a:t>
            </a:r>
            <a:r>
              <a:rPr lang="ko-KR" altLang="en-US" sz="800" b="1" dirty="0">
                <a:solidFill>
                  <a:schemeClr val="bg1"/>
                </a:solidFill>
              </a:rPr>
              <a:t>고 건강한</a:t>
            </a:r>
            <a:r>
              <a:rPr lang="en-US" altLang="ko-KR" sz="800" b="1" dirty="0">
                <a:solidFill>
                  <a:schemeClr val="bg1"/>
                </a:solidFill>
              </a:rPr>
              <a:t> homemade </a:t>
            </a:r>
            <a:r>
              <a:rPr lang="ko-KR" altLang="en-US" sz="800" b="1" dirty="0">
                <a:solidFill>
                  <a:schemeClr val="bg1"/>
                </a:solidFill>
              </a:rPr>
              <a:t>베이커리이다</a:t>
            </a:r>
            <a:r>
              <a:rPr lang="en-US" altLang="ko-KR" sz="800" b="1" dirty="0">
                <a:solidFill>
                  <a:schemeClr val="bg1"/>
                </a:solidFill>
              </a:rPr>
              <a:t>. </a:t>
            </a:r>
            <a:r>
              <a:rPr lang="ko-KR" altLang="en-US" sz="800" b="1" dirty="0">
                <a:solidFill>
                  <a:schemeClr val="bg1"/>
                </a:solidFill>
              </a:rPr>
              <a:t>뚜레쥬르라는 브랜드는 프랑스어로</a:t>
            </a:r>
            <a:r>
              <a:rPr lang="en-US" altLang="ko-KR" sz="800" b="1" dirty="0">
                <a:solidFill>
                  <a:schemeClr val="bg1"/>
                </a:solidFill>
              </a:rPr>
              <a:t> </a:t>
            </a:r>
            <a:r>
              <a:rPr lang="ko-KR" altLang="en-US" sz="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매일</a:t>
            </a:r>
            <a:r>
              <a:rPr lang="ko-KR" altLang="en-US" sz="800" b="1" dirty="0">
                <a:solidFill>
                  <a:schemeClr val="bg1"/>
                </a:solidFill>
              </a:rPr>
              <a:t>이라는 뜻으로</a:t>
            </a:r>
            <a:r>
              <a:rPr lang="en-US" altLang="ko-KR" sz="800" b="1" dirty="0">
                <a:solidFill>
                  <a:schemeClr val="bg1"/>
                </a:solidFill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</a:rPr>
              <a:t>매장에서 매일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r>
              <a:rPr lang="en-US" altLang="ko-KR" sz="800" b="1" dirty="0">
                <a:solidFill>
                  <a:schemeClr val="bg1"/>
                </a:solidFill>
              </a:rPr>
              <a:t> </a:t>
            </a:r>
            <a:r>
              <a:rPr lang="ko-KR" altLang="en-US" sz="800" b="1" dirty="0">
                <a:solidFill>
                  <a:schemeClr val="bg1"/>
                </a:solidFill>
              </a:rPr>
              <a:t>매일 바로 구워 더욱 맛있고</a:t>
            </a:r>
            <a:r>
              <a:rPr lang="en-US" altLang="ko-KR" sz="800" b="1" dirty="0">
                <a:solidFill>
                  <a:schemeClr val="bg1"/>
                </a:solidFill>
              </a:rPr>
              <a:t> </a:t>
            </a:r>
            <a:r>
              <a:rPr lang="ko-KR" altLang="en-US" sz="800" b="1" dirty="0">
                <a:solidFill>
                  <a:schemeClr val="bg1"/>
                </a:solidFill>
              </a:rPr>
              <a:t>건강한 빵을 제공한다는 의미를 담고 있다</a:t>
            </a:r>
            <a:r>
              <a:rPr lang="en-US" altLang="ko-KR" sz="800" b="1" dirty="0">
                <a:solidFill>
                  <a:schemeClr val="bg1"/>
                </a:solidFill>
              </a:rPr>
              <a:t>. 1958</a:t>
            </a:r>
            <a:r>
              <a:rPr lang="ko-KR" altLang="en-US" sz="800" b="1" dirty="0">
                <a:solidFill>
                  <a:schemeClr val="bg1"/>
                </a:solidFill>
              </a:rPr>
              <a:t>년부터 지속된 제일제당의 밀가루 사업을 기반으로 </a:t>
            </a:r>
            <a:r>
              <a:rPr lang="en-US" altLang="ko-KR" sz="800" b="1" dirty="0">
                <a:solidFill>
                  <a:schemeClr val="bg1"/>
                </a:solidFill>
              </a:rPr>
              <a:t>1996</a:t>
            </a:r>
            <a:r>
              <a:rPr lang="ko-KR" altLang="en-US" sz="800" b="1" dirty="0">
                <a:solidFill>
                  <a:schemeClr val="bg1"/>
                </a:solidFill>
              </a:rPr>
              <a:t>년 최초로 베이커리 사업을 시작하여 쉽게 모방할 수 없는 기술력과 시스템을 통해 놀라운 속도로 성장을 거듭한 뚜레쥬르는 빵과 </a:t>
            </a:r>
            <a:r>
              <a:rPr lang="ko-KR" altLang="en-US" sz="800" b="1" dirty="0" err="1">
                <a:solidFill>
                  <a:schemeClr val="bg1"/>
                </a:solidFill>
              </a:rPr>
              <a:t>케익뿐만</a:t>
            </a:r>
            <a:r>
              <a:rPr lang="ko-KR" altLang="en-US" sz="800" b="1" dirty="0">
                <a:solidFill>
                  <a:schemeClr val="bg1"/>
                </a:solidFill>
              </a:rPr>
              <a:t> 아니라 전문점 수준의 커피와 샌드위치 등 다양한 메뉴를 즐길 수 있는 카페형 매장운영을 업계 최초로 도입하는 등 베이커리 업계를 리드하려고 하고 있다</a:t>
            </a:r>
            <a:r>
              <a:rPr lang="en-US" altLang="ko-KR" sz="800" b="1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4098" name="Picture 2" descr="프랜차이즈 특집] 뚜레쥬르 - 세계일보">
            <a:extLst>
              <a:ext uri="{FF2B5EF4-FFF2-40B4-BE49-F238E27FC236}">
                <a16:creationId xmlns:a16="http://schemas.microsoft.com/office/drawing/2014/main" id="{943DC7F9-FACB-4E75-B3B2-A98552B1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03" y="1090072"/>
            <a:ext cx="3377237" cy="231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9DC304-6D7E-404C-AE6A-72E174BF02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1" t="29588" r="-352" b="-1116"/>
          <a:stretch/>
        </p:blipFill>
        <p:spPr>
          <a:xfrm>
            <a:off x="9477485" y="316473"/>
            <a:ext cx="2152660" cy="23739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0331B16-D243-493B-BCCE-66C2562879D7}"/>
              </a:ext>
            </a:extLst>
          </p:cNvPr>
          <p:cNvSpPr/>
          <p:nvPr/>
        </p:nvSpPr>
        <p:spPr>
          <a:xfrm>
            <a:off x="417905" y="381283"/>
            <a:ext cx="4772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002-1.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1A3E8022-DB9A-471C-9F7D-349602A83660}"/>
              </a:ext>
            </a:extLst>
          </p:cNvPr>
          <p:cNvSpPr/>
          <p:nvPr/>
        </p:nvSpPr>
        <p:spPr>
          <a:xfrm>
            <a:off x="479912" y="1364763"/>
            <a:ext cx="5125646" cy="876392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0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755BAD-0462-43FC-9DD9-C14EF4F066DF}"/>
              </a:ext>
            </a:extLst>
          </p:cNvPr>
          <p:cNvSpPr/>
          <p:nvPr/>
        </p:nvSpPr>
        <p:spPr>
          <a:xfrm>
            <a:off x="3891593" y="3101089"/>
            <a:ext cx="6804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88EB32-0A31-411A-BE21-82C9BA4F96D3}"/>
              </a:ext>
            </a:extLst>
          </p:cNvPr>
          <p:cNvSpPr/>
          <p:nvPr/>
        </p:nvSpPr>
        <p:spPr>
          <a:xfrm>
            <a:off x="4043993" y="3253489"/>
            <a:ext cx="6804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052" name="Picture 4" descr="단독]'인건비 폭탄'…제빵 2위 뚜레쥬르도 30개 품목 '최대 11% 인상'">
            <a:extLst>
              <a:ext uri="{FF2B5EF4-FFF2-40B4-BE49-F238E27FC236}">
                <a16:creationId xmlns:a16="http://schemas.microsoft.com/office/drawing/2014/main" id="{E9D21AFD-7414-4E9E-9C3B-880EA19D3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5E2A18-EB3E-4A5D-8AB7-51B2648BB2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43284B6-5E44-4198-9C19-91514DEAD3B8}"/>
              </a:ext>
            </a:extLst>
          </p:cNvPr>
          <p:cNvSpPr txBox="1"/>
          <p:nvPr/>
        </p:nvSpPr>
        <p:spPr>
          <a:xfrm>
            <a:off x="2138889" y="3854136"/>
            <a:ext cx="89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매출액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0F3EC6-D897-44C9-AD31-06CDD9E9B92D}"/>
              </a:ext>
            </a:extLst>
          </p:cNvPr>
          <p:cNvSpPr txBox="1"/>
          <p:nvPr/>
        </p:nvSpPr>
        <p:spPr>
          <a:xfrm>
            <a:off x="5100365" y="3799988"/>
            <a:ext cx="136815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영업이익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F36BB76-1AC0-4344-9158-F2AD8ECBB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82" y="1807368"/>
            <a:ext cx="2269354" cy="1909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C26573B-8FB0-42F1-B3D9-14866F2DF12D}"/>
              </a:ext>
            </a:extLst>
          </p:cNvPr>
          <p:cNvSpPr txBox="1"/>
          <p:nvPr/>
        </p:nvSpPr>
        <p:spPr>
          <a:xfrm>
            <a:off x="1942267" y="4254211"/>
            <a:ext cx="2167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작년대비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-15%</a:t>
            </a:r>
            <a:r>
              <a:rPr lang="ko-KR" altLang="ko-KR" sz="1200" b="1" dirty="0">
                <a:solidFill>
                  <a:srgbClr val="FF0000"/>
                </a:solidFill>
              </a:rPr>
              <a:t>▼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AE77741-6283-4822-A080-B3BE9E008EF8}"/>
              </a:ext>
            </a:extLst>
          </p:cNvPr>
          <p:cNvSpPr txBox="1"/>
          <p:nvPr/>
        </p:nvSpPr>
        <p:spPr>
          <a:xfrm>
            <a:off x="4992093" y="4259445"/>
            <a:ext cx="2020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작년대비 </a:t>
            </a:r>
            <a:r>
              <a:rPr lang="en-US" altLang="ko-KR" sz="1200" dirty="0">
                <a:solidFill>
                  <a:schemeClr val="bg1"/>
                </a:solidFill>
              </a:rPr>
              <a:t>408</a:t>
            </a:r>
            <a:r>
              <a:rPr lang="ko-KR" altLang="en-US" sz="1200" dirty="0">
                <a:solidFill>
                  <a:schemeClr val="bg1"/>
                </a:solidFill>
              </a:rPr>
              <a:t>억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▲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7CFD2D8-BD32-4D6A-AA51-762A054A571F}"/>
              </a:ext>
            </a:extLst>
          </p:cNvPr>
          <p:cNvGrpSpPr/>
          <p:nvPr/>
        </p:nvGrpSpPr>
        <p:grpSpPr>
          <a:xfrm>
            <a:off x="4209072" y="2160143"/>
            <a:ext cx="2934549" cy="1539589"/>
            <a:chOff x="4127107" y="2488192"/>
            <a:chExt cx="2934549" cy="15395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D8FA470E-9C01-4108-995A-8337086A7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7107" y="2488192"/>
              <a:ext cx="2934549" cy="153958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13B80B8-711E-4528-B1B0-CC3A09B88257}"/>
                </a:ext>
              </a:extLst>
            </p:cNvPr>
            <p:cNvSpPr txBox="1"/>
            <p:nvPr/>
          </p:nvSpPr>
          <p:spPr>
            <a:xfrm>
              <a:off x="4921779" y="3157067"/>
              <a:ext cx="609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2017</a:t>
              </a:r>
              <a:endParaRPr lang="ko-KR" altLang="en-US" sz="105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24D9A70-2824-4ADB-A120-739000FA36C8}"/>
                </a:ext>
              </a:extLst>
            </p:cNvPr>
            <p:cNvSpPr txBox="1"/>
            <p:nvPr/>
          </p:nvSpPr>
          <p:spPr>
            <a:xfrm>
              <a:off x="5502094" y="2937044"/>
              <a:ext cx="609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2018</a:t>
              </a:r>
              <a:endParaRPr lang="ko-KR" altLang="en-US" sz="105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FF06F08-E5EB-4359-B6BD-F79C33F0E6E1}"/>
                </a:ext>
              </a:extLst>
            </p:cNvPr>
            <p:cNvSpPr txBox="1"/>
            <p:nvPr/>
          </p:nvSpPr>
          <p:spPr>
            <a:xfrm>
              <a:off x="4224768" y="3157298"/>
              <a:ext cx="609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2016</a:t>
              </a:r>
              <a:endParaRPr lang="ko-KR" altLang="en-US" sz="105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6237E1-8651-4966-86A6-5B915349F55B}"/>
                </a:ext>
              </a:extLst>
            </p:cNvPr>
            <p:cNvSpPr txBox="1"/>
            <p:nvPr/>
          </p:nvSpPr>
          <p:spPr>
            <a:xfrm>
              <a:off x="6239930" y="2933469"/>
              <a:ext cx="609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2019</a:t>
              </a:r>
              <a:endParaRPr lang="ko-KR" altLang="en-US" sz="1050" dirty="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3AD7335-10BD-472C-86F9-3161E7E802D3}"/>
              </a:ext>
            </a:extLst>
          </p:cNvPr>
          <p:cNvGrpSpPr/>
          <p:nvPr/>
        </p:nvGrpSpPr>
        <p:grpSpPr>
          <a:xfrm>
            <a:off x="7434058" y="4238666"/>
            <a:ext cx="3364589" cy="513639"/>
            <a:chOff x="856329" y="1737288"/>
            <a:chExt cx="3364589" cy="51363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96C0298-4313-4A79-ACFF-ECA269D801D8}"/>
                </a:ext>
              </a:extLst>
            </p:cNvPr>
            <p:cNvSpPr txBox="1"/>
            <p:nvPr/>
          </p:nvSpPr>
          <p:spPr>
            <a:xfrm>
              <a:off x="856329" y="1770458"/>
              <a:ext cx="215798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2019</a:t>
              </a:r>
              <a:r>
                <a:rPr lang="ko-KR" altLang="en-US" sz="1200" dirty="0">
                  <a:solidFill>
                    <a:schemeClr val="bg1"/>
                  </a:solidFill>
                </a:rPr>
                <a:t>년 당기순이익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rgbClr val="FF0000"/>
                  </a:solidFill>
                </a:rPr>
                <a:t>323</a:t>
              </a:r>
              <a:r>
                <a:rPr lang="ko-KR" altLang="en-US" sz="1100" dirty="0">
                  <a:solidFill>
                    <a:srgbClr val="FF0000"/>
                  </a:solidFill>
                </a:rPr>
                <a:t>억 </a:t>
              </a:r>
              <a:r>
                <a:rPr lang="en-US" altLang="ko-KR" sz="1100" dirty="0">
                  <a:solidFill>
                    <a:srgbClr val="FF0000"/>
                  </a:solidFill>
                </a:rPr>
                <a:t>3</a:t>
              </a:r>
              <a:r>
                <a:rPr lang="ko-KR" altLang="en-US" sz="1100" dirty="0">
                  <a:solidFill>
                    <a:srgbClr val="FF0000"/>
                  </a:solidFill>
                </a:rPr>
                <a:t>천만원</a:t>
              </a: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CE662079-FDA4-429C-8B75-53C376C604D1}"/>
                </a:ext>
              </a:extLst>
            </p:cNvPr>
            <p:cNvCxnSpPr>
              <a:cxnSpLocks/>
            </p:cNvCxnSpPr>
            <p:nvPr/>
          </p:nvCxnSpPr>
          <p:spPr>
            <a:xfrm>
              <a:off x="2699265" y="1737288"/>
              <a:ext cx="0" cy="513639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65073EB-DF4A-4D66-A407-7787B8A66A80}"/>
                </a:ext>
              </a:extLst>
            </p:cNvPr>
            <p:cNvSpPr txBox="1"/>
            <p:nvPr/>
          </p:nvSpPr>
          <p:spPr>
            <a:xfrm>
              <a:off x="2441841" y="1771614"/>
              <a:ext cx="177907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업계평균 대비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rgbClr val="FF0000"/>
                  </a:solidFill>
                </a:rPr>
                <a:t>29071%▲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B5916EB-FDA1-4B44-AB2D-CE5608660C26}"/>
              </a:ext>
            </a:extLst>
          </p:cNvPr>
          <p:cNvSpPr txBox="1"/>
          <p:nvPr/>
        </p:nvSpPr>
        <p:spPr>
          <a:xfrm>
            <a:off x="8513048" y="3791429"/>
            <a:ext cx="159961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당기 순이익</a:t>
            </a:r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55CE2657-0FFD-489B-BAB8-22DAF59E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208" y="1293089"/>
            <a:ext cx="2993927" cy="24083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1E4DBCC5-DAB0-406F-8C8A-90E2F895E37A}"/>
              </a:ext>
            </a:extLst>
          </p:cNvPr>
          <p:cNvSpPr/>
          <p:nvPr/>
        </p:nvSpPr>
        <p:spPr>
          <a:xfrm>
            <a:off x="2284585" y="4887503"/>
            <a:ext cx="42307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매출액은 </a:t>
            </a:r>
            <a:r>
              <a:rPr lang="ko-KR" altLang="en-US" sz="1400" b="1" dirty="0">
                <a:solidFill>
                  <a:srgbClr val="0070C0"/>
                </a:solidFill>
                <a:latin typeface="+mj-ea"/>
                <a:ea typeface="+mj-ea"/>
              </a:rPr>
              <a:t>감소</a:t>
            </a:r>
            <a:r>
              <a:rPr lang="ko-KR" altLang="en-US" sz="1200" dirty="0">
                <a:solidFill>
                  <a:schemeClr val="bg1"/>
                </a:solidFill>
              </a:rPr>
              <a:t>하는데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반면에 영업이익과 당기 순이익은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증가</a:t>
            </a:r>
            <a:r>
              <a:rPr lang="ko-KR" altLang="en-US" sz="1200" dirty="0">
                <a:solidFill>
                  <a:schemeClr val="bg1"/>
                </a:solidFill>
              </a:rPr>
              <a:t>하였음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latin typeface="+mj-ea"/>
              <a:ea typeface="+mj-ea"/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영업이익 </a:t>
            </a:r>
            <a:r>
              <a:rPr lang="en-US" altLang="ko-KR" sz="1200" dirty="0">
                <a:solidFill>
                  <a:schemeClr val="bg1"/>
                </a:solidFill>
              </a:rPr>
              <a:t>= </a:t>
            </a:r>
            <a:r>
              <a:rPr lang="ko-KR" altLang="en-US" sz="1200" dirty="0">
                <a:solidFill>
                  <a:schemeClr val="bg1"/>
                </a:solidFill>
              </a:rPr>
              <a:t>매출액</a:t>
            </a:r>
            <a:r>
              <a:rPr lang="en-US" altLang="ko-KR" sz="1200" dirty="0">
                <a:solidFill>
                  <a:schemeClr val="bg1"/>
                </a:solidFill>
              </a:rPr>
              <a:t> – </a:t>
            </a:r>
            <a:r>
              <a:rPr lang="ko-KR" altLang="en-US" sz="1200" dirty="0">
                <a:solidFill>
                  <a:schemeClr val="bg1"/>
                </a:solidFill>
              </a:rPr>
              <a:t>매출원가 </a:t>
            </a:r>
            <a:r>
              <a:rPr lang="en-US" altLang="ko-KR" sz="1200" dirty="0">
                <a:solidFill>
                  <a:schemeClr val="bg1"/>
                </a:solidFill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</a:rPr>
              <a:t>판관비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판매비와 관리비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*</a:t>
            </a:r>
            <a:r>
              <a:rPr lang="ko-KR" altLang="en-US" sz="1200" dirty="0">
                <a:solidFill>
                  <a:schemeClr val="bg1"/>
                </a:solidFill>
              </a:rPr>
              <a:t>판관비가 많이 들어가는 오프라인보다는 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온라인에 투자한 긍정적인 결과를 보여줌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6D430518-9105-4165-8C59-C3EE465DDA91}"/>
              </a:ext>
            </a:extLst>
          </p:cNvPr>
          <p:cNvSpPr/>
          <p:nvPr/>
        </p:nvSpPr>
        <p:spPr>
          <a:xfrm>
            <a:off x="1942267" y="4770995"/>
            <a:ext cx="4805215" cy="1677381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736EFEA-DDC7-49EF-B02A-4F52BF316454}"/>
              </a:ext>
            </a:extLst>
          </p:cNvPr>
          <p:cNvSpPr/>
          <p:nvPr/>
        </p:nvSpPr>
        <p:spPr>
          <a:xfrm>
            <a:off x="2272446" y="5468598"/>
            <a:ext cx="42202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b="1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2359C79-F803-4DAF-B55D-65E069909770}"/>
              </a:ext>
            </a:extLst>
          </p:cNvPr>
          <p:cNvSpPr/>
          <p:nvPr/>
        </p:nvSpPr>
        <p:spPr>
          <a:xfrm>
            <a:off x="7949314" y="5164321"/>
            <a:ext cx="24763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매장을 늘리는 전략보다는 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b="1" dirty="0">
              <a:latin typeface="+mn-ea"/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판관비를 줄이는 방법을 선택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</a:rPr>
              <a:t>플랫폼</a:t>
            </a:r>
            <a:r>
              <a:rPr lang="en-US" altLang="ko-KR" sz="1200" b="1" dirty="0">
                <a:solidFill>
                  <a:schemeClr val="bg1"/>
                </a:solidFill>
              </a:rPr>
              <a:t>, PSS </a:t>
            </a:r>
            <a:r>
              <a:rPr lang="ko-KR" altLang="en-US" sz="1200" b="1" dirty="0">
                <a:solidFill>
                  <a:schemeClr val="bg1"/>
                </a:solidFill>
              </a:rPr>
              <a:t>등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3DA8C33B-067A-407A-96DB-9EE985EC6E04}"/>
              </a:ext>
            </a:extLst>
          </p:cNvPr>
          <p:cNvSpPr/>
          <p:nvPr/>
        </p:nvSpPr>
        <p:spPr>
          <a:xfrm>
            <a:off x="7176544" y="5433518"/>
            <a:ext cx="390468" cy="29260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CDA4D1D-9788-480F-A816-F76747534946}"/>
              </a:ext>
            </a:extLst>
          </p:cNvPr>
          <p:cNvSpPr/>
          <p:nvPr/>
        </p:nvSpPr>
        <p:spPr>
          <a:xfrm>
            <a:off x="700390" y="1250546"/>
            <a:ext cx="421548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chemeClr val="bg1"/>
                </a:solidFill>
              </a:rPr>
              <a:t>- DART</a:t>
            </a:r>
            <a:r>
              <a:rPr lang="ko-KR" altLang="en-US" sz="1300" b="1" dirty="0">
                <a:solidFill>
                  <a:schemeClr val="bg1"/>
                </a:solidFill>
              </a:rPr>
              <a:t>에서 </a:t>
            </a:r>
            <a:r>
              <a:rPr lang="ko-KR" altLang="en-US" sz="1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기업 </a:t>
            </a:r>
            <a:r>
              <a:rPr lang="ko-KR" altLang="en-US" sz="13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재무재표</a:t>
            </a:r>
            <a:r>
              <a:rPr lang="ko-KR" altLang="en-US" sz="1300" b="1" dirty="0" err="1">
                <a:solidFill>
                  <a:schemeClr val="bg1"/>
                </a:solidFill>
              </a:rPr>
              <a:t>를</a:t>
            </a:r>
            <a:r>
              <a:rPr lang="ko-KR" altLang="en-US" sz="1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>
                <a:solidFill>
                  <a:schemeClr val="bg1"/>
                </a:solidFill>
              </a:rPr>
              <a:t>파악하고 분석한 결과</a:t>
            </a:r>
            <a:endParaRPr lang="en-US" altLang="ko-KR" sz="1300" b="1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A0645-1119-4864-8493-72E4087A5B4E}"/>
              </a:ext>
            </a:extLst>
          </p:cNvPr>
          <p:cNvSpPr/>
          <p:nvPr/>
        </p:nvSpPr>
        <p:spPr>
          <a:xfrm>
            <a:off x="417905" y="381283"/>
            <a:ext cx="4772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002-1.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추진기업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24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스토어, 가게, 시장, 징후, 간판, 사람들, 소매, 쇼핑, 주문, 소매 쇼핑, 소비자, 점포">
            <a:extLst>
              <a:ext uri="{FF2B5EF4-FFF2-40B4-BE49-F238E27FC236}">
                <a16:creationId xmlns:a16="http://schemas.microsoft.com/office/drawing/2014/main" id="{BE348981-1762-4254-BB54-F5C176CD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8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0960EF-ADAF-4100-8FB1-CFA8921933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A26311-22E6-4CD8-8A13-571CBB79EDFB}"/>
              </a:ext>
            </a:extLst>
          </p:cNvPr>
          <p:cNvSpPr/>
          <p:nvPr/>
        </p:nvSpPr>
        <p:spPr>
          <a:xfrm>
            <a:off x="3620884" y="2963644"/>
            <a:ext cx="4950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002-2.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여러가지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55CC9C-ABA3-4C62-B8C2-BC23FD4F28BF}"/>
              </a:ext>
            </a:extLst>
          </p:cNvPr>
          <p:cNvSpPr/>
          <p:nvPr/>
        </p:nvSpPr>
        <p:spPr>
          <a:xfrm>
            <a:off x="5572280" y="3571190"/>
            <a:ext cx="23133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시장</a:t>
            </a:r>
            <a:r>
              <a:rPr lang="en-US" altLang="ko-KR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소비자</a:t>
            </a:r>
            <a:r>
              <a:rPr lang="en-US" altLang="ko-KR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위상</a:t>
            </a:r>
            <a:r>
              <a:rPr lang="en-US" altLang="ko-KR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, </a:t>
            </a:r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분포</a:t>
            </a:r>
            <a:r>
              <a:rPr lang="en-US" altLang="ko-KR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 </a:t>
            </a:r>
            <a:r>
              <a:rPr lang="ko-KR" altLang="en-US" sz="12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분석</a:t>
            </a:r>
            <a:endParaRPr lang="en-US" altLang="ko-KR" sz="12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634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스토어, 가게, 시장, 징후, 간판, 사람들, 소매, 쇼핑, 주문, 소매 쇼핑, 소비자, 점포">
            <a:extLst>
              <a:ext uri="{FF2B5EF4-FFF2-40B4-BE49-F238E27FC236}">
                <a16:creationId xmlns:a16="http://schemas.microsoft.com/office/drawing/2014/main" id="{BE348981-1762-4254-BB54-F5C176CD9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8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0960EF-ADAF-4100-8FB1-CFA892193319}"/>
              </a:ext>
            </a:extLst>
          </p:cNvPr>
          <p:cNvSpPr/>
          <p:nvPr/>
        </p:nvSpPr>
        <p:spPr>
          <a:xfrm>
            <a:off x="12834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1A26311-22E6-4CD8-8A13-571CBB79EDFB}"/>
              </a:ext>
            </a:extLst>
          </p:cNvPr>
          <p:cNvSpPr/>
          <p:nvPr/>
        </p:nvSpPr>
        <p:spPr>
          <a:xfrm>
            <a:off x="4452526" y="3105834"/>
            <a:ext cx="3299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003. </a:t>
            </a:r>
            <a:r>
              <a:rPr lang="ko-KR" altLang="en-US"/>
              <a:t>시장 분석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3D261E-29CA-4BA0-83CD-3608A1120816}"/>
              </a:ext>
            </a:extLst>
          </p:cNvPr>
          <p:cNvSpPr/>
          <p:nvPr/>
        </p:nvSpPr>
        <p:spPr>
          <a:xfrm>
            <a:off x="417905" y="381283"/>
            <a:ext cx="4215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002-2. </a:t>
            </a:r>
            <a:r>
              <a:rPr lang="ko-KR" altLang="en-US" sz="3600" b="1" dirty="0">
                <a:solidFill>
                  <a:srgbClr val="F7F0DA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시장성 분석</a:t>
            </a:r>
            <a:endParaRPr lang="en-US" altLang="ko-KR" sz="1600" b="1" dirty="0">
              <a:solidFill>
                <a:srgbClr val="F7F0DA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4134E9-87C7-449E-BA8D-F14FDA13C551}"/>
              </a:ext>
            </a:extLst>
          </p:cNvPr>
          <p:cNvCxnSpPr>
            <a:cxnSpLocks/>
          </p:cNvCxnSpPr>
          <p:nvPr/>
        </p:nvCxnSpPr>
        <p:spPr>
          <a:xfrm>
            <a:off x="5899165" y="2182568"/>
            <a:ext cx="25066" cy="256315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A1F891-3491-4A1A-8BCD-5F28F6C156AA}"/>
              </a:ext>
            </a:extLst>
          </p:cNvPr>
          <p:cNvSpPr/>
          <p:nvPr/>
        </p:nvSpPr>
        <p:spPr>
          <a:xfrm>
            <a:off x="7130638" y="5702463"/>
            <a:ext cx="3651661" cy="46166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바쁜 현대인들은 간편한 아침식사를 더 선호하는 결과</a:t>
            </a:r>
            <a:r>
              <a:rPr lang="en-US" altLang="ko-KR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,</a:t>
            </a:r>
            <a:r>
              <a:rPr lang="ko-KR" altLang="en-US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 빵과 </a:t>
            </a:r>
            <a:r>
              <a:rPr lang="ko-KR" altLang="en-US" sz="1200" b="1" dirty="0" err="1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씨리얼</a:t>
            </a:r>
            <a:r>
              <a:rPr lang="ko-KR" altLang="en-US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 같은 음식의 소비 </a:t>
            </a:r>
            <a:r>
              <a:rPr lang="ko-KR" alt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/>
                <a:ea typeface="나눔바른고딕" panose="020B0603020101020101"/>
              </a:rPr>
              <a:t>증가</a:t>
            </a:r>
            <a:r>
              <a:rPr lang="ko-KR" altLang="en-US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 </a:t>
            </a:r>
            <a:endParaRPr lang="en-US" altLang="ko-KR" sz="1200" b="1" dirty="0">
              <a:solidFill>
                <a:schemeClr val="bg1"/>
              </a:solidFill>
              <a:latin typeface="나눔바른고딕"/>
              <a:ea typeface="나눔바른고딕" panose="020B0603020101020101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2F36716-00C9-40BF-A302-F29FFB4AF89A}"/>
              </a:ext>
            </a:extLst>
          </p:cNvPr>
          <p:cNvSpPr/>
          <p:nvPr/>
        </p:nvSpPr>
        <p:spPr>
          <a:xfrm rot="5400000">
            <a:off x="2869827" y="5216692"/>
            <a:ext cx="390468" cy="292602"/>
          </a:xfrm>
          <a:prstGeom prst="rightArrow">
            <a:avLst>
              <a:gd name="adj1" fmla="val 66447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223FDB-3202-486F-BABB-27DA89666365}"/>
              </a:ext>
            </a:extLst>
          </p:cNvPr>
          <p:cNvSpPr/>
          <p:nvPr/>
        </p:nvSpPr>
        <p:spPr>
          <a:xfrm>
            <a:off x="1339281" y="5702463"/>
            <a:ext cx="4079004" cy="461665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현재 대한민국은 </a:t>
            </a:r>
            <a:r>
              <a:rPr lang="en-US" altLang="ko-KR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인 가구의 비율은 </a:t>
            </a:r>
            <a:r>
              <a:rPr lang="ko-KR" alt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/>
                <a:ea typeface="나눔바른고딕" panose="020B0603020101020101"/>
              </a:rPr>
              <a:t>증가</a:t>
            </a:r>
            <a:r>
              <a:rPr lang="ko-KR" altLang="en-US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하고 있음</a:t>
            </a:r>
            <a:r>
              <a:rPr lang="en-US" altLang="ko-KR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.</a:t>
            </a: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미래 가구 모습도 </a:t>
            </a:r>
            <a:r>
              <a:rPr lang="ko-KR" alt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/>
                <a:ea typeface="나눔바른고딕" panose="020B0603020101020101"/>
              </a:rPr>
              <a:t>증가</a:t>
            </a:r>
            <a:r>
              <a:rPr lang="ko-KR" altLang="en-US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할 것으로 예상됨</a:t>
            </a:r>
            <a:r>
              <a:rPr lang="en-US" altLang="ko-KR" sz="1200" b="1" dirty="0">
                <a:solidFill>
                  <a:schemeClr val="bg1"/>
                </a:solidFill>
                <a:latin typeface="나눔바른고딕"/>
                <a:ea typeface="나눔바른고딕" panose="020B0603020101020101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2A292B-9738-47B8-8B5B-06EC8E9A3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4" y="1969275"/>
            <a:ext cx="4584266" cy="2989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4">
            <a:extLst>
              <a:ext uri="{FF2B5EF4-FFF2-40B4-BE49-F238E27FC236}">
                <a16:creationId xmlns:a16="http://schemas.microsoft.com/office/drawing/2014/main" id="{0FE14F1F-681D-4ACD-8A08-51C7DA5D80E6}"/>
              </a:ext>
            </a:extLst>
          </p:cNvPr>
          <p:cNvSpPr/>
          <p:nvPr/>
        </p:nvSpPr>
        <p:spPr>
          <a:xfrm rot="5400000">
            <a:off x="8574404" y="5216692"/>
            <a:ext cx="390468" cy="292602"/>
          </a:xfrm>
          <a:prstGeom prst="rightArrow">
            <a:avLst>
              <a:gd name="adj1" fmla="val 66447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3" name="모서리가 둥근 직사각형 15">
            <a:extLst>
              <a:ext uri="{FF2B5EF4-FFF2-40B4-BE49-F238E27FC236}">
                <a16:creationId xmlns:a16="http://schemas.microsoft.com/office/drawing/2014/main" id="{748D9F47-ED86-48BC-B77F-74B6520FD9C5}"/>
              </a:ext>
            </a:extLst>
          </p:cNvPr>
          <p:cNvSpPr/>
          <p:nvPr/>
        </p:nvSpPr>
        <p:spPr>
          <a:xfrm>
            <a:off x="7548554" y="1463868"/>
            <a:ext cx="2442168" cy="316236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5">
            <a:extLst>
              <a:ext uri="{FF2B5EF4-FFF2-40B4-BE49-F238E27FC236}">
                <a16:creationId xmlns:a16="http://schemas.microsoft.com/office/drawing/2014/main" id="{A5F912B0-C2AF-4217-BE5F-45D50AE7AADB}"/>
              </a:ext>
            </a:extLst>
          </p:cNvPr>
          <p:cNvSpPr/>
          <p:nvPr/>
        </p:nvSpPr>
        <p:spPr>
          <a:xfrm>
            <a:off x="1843977" y="1482136"/>
            <a:ext cx="2442168" cy="31099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A326B1-B61C-4AA4-B8B9-F15D4C448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761" y="1969275"/>
            <a:ext cx="5063064" cy="2989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F5907-19C0-408D-B66D-B25C365E452B}"/>
              </a:ext>
            </a:extLst>
          </p:cNvPr>
          <p:cNvSpPr txBox="1"/>
          <p:nvPr/>
        </p:nvSpPr>
        <p:spPr>
          <a:xfrm>
            <a:off x="2009775" y="1501968"/>
            <a:ext cx="209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총 가구와 </a:t>
            </a:r>
            <a:r>
              <a:rPr lang="en-US" altLang="ko-KR" sz="1400" b="1" dirty="0"/>
              <a:t>1</a:t>
            </a:r>
            <a:r>
              <a:rPr lang="ko-KR" altLang="en-US" sz="1400" b="1" dirty="0" err="1"/>
              <a:t>인가구</a:t>
            </a:r>
            <a:r>
              <a:rPr lang="ko-KR" altLang="en-US" sz="1400" b="1" dirty="0"/>
              <a:t> 비율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6599B-DDD0-4346-8CF2-F4E082257164}"/>
              </a:ext>
            </a:extLst>
          </p:cNvPr>
          <p:cNvSpPr txBox="1"/>
          <p:nvPr/>
        </p:nvSpPr>
        <p:spPr>
          <a:xfrm>
            <a:off x="7904708" y="1491282"/>
            <a:ext cx="1763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아침식사 빵 </a:t>
            </a:r>
            <a:r>
              <a:rPr lang="ko-KR" altLang="en-US" sz="1400" b="1" dirty="0" err="1"/>
              <a:t>침투율</a:t>
            </a:r>
            <a:r>
              <a:rPr lang="ko-KR" alt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9609173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2210</Words>
  <Application>Microsoft Office PowerPoint</Application>
  <PresentationFormat>와이드스크린</PresentationFormat>
  <Paragraphs>608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나눔바른고딕</vt:lpstr>
      <vt:lpstr>넥슨 풋볼고딕 B</vt:lpstr>
      <vt:lpstr>맑은 고딕</vt:lpstr>
      <vt:lpstr>야놀자 야체 B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장 유성</cp:lastModifiedBy>
  <cp:revision>161</cp:revision>
  <dcterms:created xsi:type="dcterms:W3CDTF">2020-05-29T03:05:29Z</dcterms:created>
  <dcterms:modified xsi:type="dcterms:W3CDTF">2020-11-23T11:10:10Z</dcterms:modified>
</cp:coreProperties>
</file>